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Play"/>
      <p:regular r:id="rId22"/>
      <p:bold r:id="rId23"/>
    </p:embeddedFon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2D5196-A949-42E2-8A5D-9B03912CA046}">
  <a:tblStyle styleId="{4C2D5196-A949-42E2-8A5D-9B03912CA04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-regular.fntdata"/><Relationship Id="rId21" Type="http://schemas.openxmlformats.org/officeDocument/2006/relationships/slide" Target="slides/slide16.xml"/><Relationship Id="rId24" Type="http://schemas.openxmlformats.org/officeDocument/2006/relationships/font" Target="fonts/CenturyGothic-regular.fntdata"/><Relationship Id="rId23" Type="http://schemas.openxmlformats.org/officeDocument/2006/relationships/font" Target="fonts/Pl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7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26048" y="327670"/>
            <a:ext cx="16134244" cy="806817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/>
          <p:nvPr>
            <p:ph type="ctrTitle"/>
          </p:nvPr>
        </p:nvSpPr>
        <p:spPr>
          <a:xfrm>
            <a:off x="847813" y="1194692"/>
            <a:ext cx="6142230" cy="28346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99"/>
              <a:buFont typeface="Play"/>
              <a:buNone/>
              <a:defRPr b="1" sz="5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847813" y="4217686"/>
            <a:ext cx="6142230" cy="1155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ECBF4"/>
              </a:buClr>
              <a:buSzPts val="2400"/>
              <a:buNone/>
              <a:defRPr sz="2400">
                <a:solidFill>
                  <a:srgbClr val="5ECBF4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800732" y="601120"/>
            <a:ext cx="2560750" cy="2561084"/>
          </a:xfrm>
          <a:prstGeom prst="ellipse">
            <a:avLst/>
          </a:prstGeom>
          <a:noFill/>
          <a:ln cap="flat" cmpd="sng" w="1016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10006056" y="4393526"/>
            <a:ext cx="1355426" cy="1355603"/>
          </a:xfrm>
          <a:prstGeom prst="ellipse">
            <a:avLst/>
          </a:prstGeom>
          <a:noFill/>
          <a:ln cap="flat" cmpd="sng" w="1016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560774" y="1558992"/>
            <a:ext cx="3565572" cy="3566036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2" name="Google Shape;82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 1">
  <p:cSld name="4_Title and Content 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0" y="0"/>
            <a:ext cx="12192000" cy="3015575"/>
          </a:xfrm>
          <a:prstGeom prst="rect">
            <a:avLst/>
          </a:prstGeom>
          <a:gradFill>
            <a:gsLst>
              <a:gs pos="0">
                <a:schemeClr val="lt1"/>
              </a:gs>
              <a:gs pos="90000">
                <a:schemeClr val="dk1"/>
              </a:gs>
              <a:gs pos="100000">
                <a:schemeClr val="dk1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93408" y="-2451547"/>
            <a:ext cx="13568458" cy="508883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282102"/>
            <a:ext cx="12192000" cy="2733473"/>
          </a:xfrm>
          <a:prstGeom prst="rect">
            <a:avLst/>
          </a:pr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838200" y="365126"/>
            <a:ext cx="91467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838200" y="1825625"/>
            <a:ext cx="10515600" cy="4152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>
                <a:solidFill>
                  <a:schemeClr val="accen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>
                <a:solidFill>
                  <a:schemeClr val="accen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>
                <a:solidFill>
                  <a:schemeClr val="accen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accen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>
                <a:solidFill>
                  <a:schemeClr val="accen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47417" y="450594"/>
            <a:ext cx="1206383" cy="120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bg>
      <p:bgPr>
        <a:solidFill>
          <a:schemeClr val="dk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831850" y="2095707"/>
            <a:ext cx="10515600" cy="24667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99"/>
              <a:buFont typeface="Play"/>
              <a:buNone/>
              <a:defRPr sz="5999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831850" y="4589464"/>
            <a:ext cx="10515600" cy="13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ECBF4"/>
              </a:buClr>
              <a:buSzPts val="2400"/>
              <a:buNone/>
              <a:defRPr sz="2400">
                <a:solidFill>
                  <a:srgbClr val="5ECBF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812694" y="-2667286"/>
            <a:ext cx="13410602" cy="670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53225" y="380997"/>
            <a:ext cx="1674152" cy="1674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22.png"/><Relationship Id="rId8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6"/>
          <p:cNvSpPr txBox="1"/>
          <p:nvPr>
            <p:ph type="ctrTitle"/>
          </p:nvPr>
        </p:nvSpPr>
        <p:spPr>
          <a:xfrm>
            <a:off x="847615" y="1194885"/>
            <a:ext cx="6142032" cy="28341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Play"/>
              <a:buNone/>
            </a:pPr>
            <a:r>
              <a:rPr lang="en-GB"/>
              <a:t>Digital Financial Services in Africa and Ghana</a:t>
            </a:r>
            <a:endParaRPr/>
          </a:p>
        </p:txBody>
      </p:sp>
      <p:sp>
        <p:nvSpPr>
          <p:cNvPr id="111" name="Google Shape;111;p16"/>
          <p:cNvSpPr txBox="1"/>
          <p:nvPr>
            <p:ph idx="1" type="subTitle"/>
          </p:nvPr>
        </p:nvSpPr>
        <p:spPr>
          <a:xfrm>
            <a:off x="847615" y="4217885"/>
            <a:ext cx="6142032" cy="1154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ECBF4"/>
              </a:buClr>
              <a:buSzPct val="100000"/>
              <a:buNone/>
            </a:pPr>
            <a:r>
              <a:rPr lang="en-GB"/>
              <a:t>Trends, Impact &amp; Regulatory Insights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ECBF4"/>
              </a:buClr>
              <a:buSzPct val="100000"/>
              <a:buNone/>
            </a:pPr>
            <a:r>
              <a:rPr lang="en-GB"/>
              <a:t>Daniel Adjei-Nyarko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ECBF4"/>
              </a:buClr>
              <a:buSzPct val="100000"/>
              <a:buNone/>
            </a:pPr>
            <a:r>
              <a:rPr lang="en-GB"/>
              <a:t>FinTech and Innovation Office, Bank of Ghana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ECBF4"/>
              </a:buClr>
              <a:buSzPct val="100000"/>
              <a:buNone/>
            </a:pPr>
            <a:r>
              <a:rPr lang="en-GB"/>
              <a:t>16 April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1" name="Google Shape;191;p25"/>
          <p:cNvSpPr txBox="1"/>
          <p:nvPr>
            <p:ph type="title"/>
          </p:nvPr>
        </p:nvSpPr>
        <p:spPr>
          <a:xfrm>
            <a:off x="838091" y="365524"/>
            <a:ext cx="6949624" cy="1325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99"/>
              <a:buFont typeface="Century Gothic"/>
              <a:buNone/>
            </a:pPr>
            <a:r>
              <a:rPr b="1" i="0" lang="en-GB" sz="3999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Ghana Mobile Money Statistics: YoY</a:t>
            </a:r>
            <a:endParaRPr b="0" i="0" sz="3999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2" name="Google Shape;192;p25"/>
          <p:cNvCxnSpPr/>
          <p:nvPr/>
        </p:nvCxnSpPr>
        <p:spPr>
          <a:xfrm>
            <a:off x="6096000" y="1844776"/>
            <a:ext cx="0" cy="476377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3" name="Google Shape;193;p25"/>
          <p:cNvCxnSpPr/>
          <p:nvPr/>
        </p:nvCxnSpPr>
        <p:spPr>
          <a:xfrm>
            <a:off x="889807" y="4144822"/>
            <a:ext cx="10412386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4" name="Google Shape;19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0473" y="1925834"/>
            <a:ext cx="4984101" cy="1753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5"/>
          <p:cNvCxnSpPr/>
          <p:nvPr/>
        </p:nvCxnSpPr>
        <p:spPr>
          <a:xfrm>
            <a:off x="1342056" y="2727416"/>
            <a:ext cx="52222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1864276" y="2727417"/>
            <a:ext cx="0" cy="2698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7" name="Google Shape;197;p25"/>
          <p:cNvCxnSpPr/>
          <p:nvPr/>
        </p:nvCxnSpPr>
        <p:spPr>
          <a:xfrm rot="10800000">
            <a:off x="1342057" y="2727417"/>
            <a:ext cx="0" cy="46031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8" name="Google Shape;198;p25"/>
          <p:cNvCxnSpPr/>
          <p:nvPr/>
        </p:nvCxnSpPr>
        <p:spPr>
          <a:xfrm>
            <a:off x="2424591" y="2416307"/>
            <a:ext cx="0" cy="423808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9" name="Google Shape;199;p25"/>
          <p:cNvCxnSpPr/>
          <p:nvPr/>
        </p:nvCxnSpPr>
        <p:spPr>
          <a:xfrm>
            <a:off x="1940465" y="2416307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25"/>
          <p:cNvCxnSpPr/>
          <p:nvPr/>
        </p:nvCxnSpPr>
        <p:spPr>
          <a:xfrm rot="10800000">
            <a:off x="1940466" y="2416308"/>
            <a:ext cx="0" cy="58094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25"/>
          <p:cNvCxnSpPr/>
          <p:nvPr/>
        </p:nvCxnSpPr>
        <p:spPr>
          <a:xfrm>
            <a:off x="2983318" y="2105198"/>
            <a:ext cx="0" cy="6269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2" name="Google Shape;202;p25"/>
          <p:cNvCxnSpPr/>
          <p:nvPr/>
        </p:nvCxnSpPr>
        <p:spPr>
          <a:xfrm>
            <a:off x="2500780" y="2105197"/>
            <a:ext cx="482537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25"/>
          <p:cNvCxnSpPr/>
          <p:nvPr/>
        </p:nvCxnSpPr>
        <p:spPr>
          <a:xfrm rot="10800000">
            <a:off x="2500781" y="2105198"/>
            <a:ext cx="0" cy="73491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4" name="Google Shape;204;p25"/>
          <p:cNvCxnSpPr/>
          <p:nvPr/>
        </p:nvCxnSpPr>
        <p:spPr>
          <a:xfrm rot="10800000">
            <a:off x="3059508" y="1794088"/>
            <a:ext cx="0" cy="93809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5" name="Google Shape;205;p25"/>
          <p:cNvCxnSpPr/>
          <p:nvPr/>
        </p:nvCxnSpPr>
        <p:spPr>
          <a:xfrm>
            <a:off x="3543632" y="1794088"/>
            <a:ext cx="0" cy="86031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6" name="Google Shape;206;p25"/>
          <p:cNvCxnSpPr/>
          <p:nvPr/>
        </p:nvCxnSpPr>
        <p:spPr>
          <a:xfrm>
            <a:off x="3059507" y="1794088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7" name="Google Shape;207;p25"/>
          <p:cNvCxnSpPr/>
          <p:nvPr/>
        </p:nvCxnSpPr>
        <p:spPr>
          <a:xfrm rot="10800000">
            <a:off x="3619822" y="2214721"/>
            <a:ext cx="0" cy="4396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" name="Google Shape;208;p25"/>
          <p:cNvCxnSpPr/>
          <p:nvPr/>
        </p:nvCxnSpPr>
        <p:spPr>
          <a:xfrm>
            <a:off x="4103947" y="2214722"/>
            <a:ext cx="0" cy="2698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9" name="Google Shape;209;p25"/>
          <p:cNvCxnSpPr/>
          <p:nvPr/>
        </p:nvCxnSpPr>
        <p:spPr>
          <a:xfrm>
            <a:off x="3619821" y="2214721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0" name="Google Shape;210;p25"/>
          <p:cNvCxnSpPr/>
          <p:nvPr/>
        </p:nvCxnSpPr>
        <p:spPr>
          <a:xfrm rot="10800000">
            <a:off x="4180137" y="1903612"/>
            <a:ext cx="0" cy="58094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1" name="Google Shape;211;p25"/>
          <p:cNvCxnSpPr/>
          <p:nvPr/>
        </p:nvCxnSpPr>
        <p:spPr>
          <a:xfrm>
            <a:off x="4180136" y="1903612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2" name="Google Shape;212;p25"/>
          <p:cNvCxnSpPr/>
          <p:nvPr/>
        </p:nvCxnSpPr>
        <p:spPr>
          <a:xfrm>
            <a:off x="4664261" y="1903613"/>
            <a:ext cx="0" cy="5571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13" name="Google Shape;213;p25"/>
          <p:cNvCxnSpPr/>
          <p:nvPr/>
        </p:nvCxnSpPr>
        <p:spPr>
          <a:xfrm rot="10800000">
            <a:off x="4740452" y="1592503"/>
            <a:ext cx="0" cy="8682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4" name="Google Shape;214;p25"/>
          <p:cNvCxnSpPr/>
          <p:nvPr/>
        </p:nvCxnSpPr>
        <p:spPr>
          <a:xfrm>
            <a:off x="4740451" y="1592502"/>
            <a:ext cx="52063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5" name="Google Shape;215;p25"/>
          <p:cNvCxnSpPr/>
          <p:nvPr/>
        </p:nvCxnSpPr>
        <p:spPr>
          <a:xfrm>
            <a:off x="5261084" y="1592502"/>
            <a:ext cx="0" cy="73333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6" name="Google Shape;216;p25"/>
          <p:cNvSpPr/>
          <p:nvPr/>
        </p:nvSpPr>
        <p:spPr>
          <a:xfrm>
            <a:off x="1180153" y="3598841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5"/>
          <p:cNvSpPr/>
          <p:nvPr/>
        </p:nvSpPr>
        <p:spPr>
          <a:xfrm>
            <a:off x="1740467" y="3598841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5"/>
          <p:cNvSpPr/>
          <p:nvPr/>
        </p:nvSpPr>
        <p:spPr>
          <a:xfrm>
            <a:off x="2265862" y="3105192"/>
            <a:ext cx="393649" cy="165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11.12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2300782" y="3598841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5"/>
          <p:cNvSpPr/>
          <p:nvPr/>
        </p:nvSpPr>
        <p:spPr>
          <a:xfrm>
            <a:off x="2824589" y="3051224"/>
            <a:ext cx="393649" cy="165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13.06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5"/>
          <p:cNvSpPr/>
          <p:nvPr/>
        </p:nvSpPr>
        <p:spPr>
          <a:xfrm>
            <a:off x="3384903" y="3011542"/>
            <a:ext cx="393649" cy="165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14.46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5"/>
          <p:cNvSpPr/>
          <p:nvPr/>
        </p:nvSpPr>
        <p:spPr>
          <a:xfrm>
            <a:off x="5099180" y="3598841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/>
          <p:nvPr/>
        </p:nvSpPr>
        <p:spPr>
          <a:xfrm>
            <a:off x="5064259" y="2848050"/>
            <a:ext cx="393649" cy="165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20.38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5"/>
          <p:cNvSpPr/>
          <p:nvPr/>
        </p:nvSpPr>
        <p:spPr>
          <a:xfrm>
            <a:off x="4540452" y="3598841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5"/>
          <p:cNvSpPr/>
          <p:nvPr/>
        </p:nvSpPr>
        <p:spPr>
          <a:xfrm>
            <a:off x="4505532" y="2914717"/>
            <a:ext cx="393649" cy="165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17.95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5"/>
          <p:cNvSpPr/>
          <p:nvPr/>
        </p:nvSpPr>
        <p:spPr>
          <a:xfrm>
            <a:off x="3980138" y="3598841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5"/>
          <p:cNvSpPr/>
          <p:nvPr/>
        </p:nvSpPr>
        <p:spPr>
          <a:xfrm>
            <a:off x="3945218" y="2927415"/>
            <a:ext cx="393649" cy="165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17.53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3419823" y="3598841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5"/>
          <p:cNvSpPr/>
          <p:nvPr/>
        </p:nvSpPr>
        <p:spPr>
          <a:xfrm>
            <a:off x="2859509" y="3598841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1275391" y="2609957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+70.6%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854752" y="2298847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+33.8%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5"/>
          <p:cNvSpPr/>
          <p:nvPr/>
        </p:nvSpPr>
        <p:spPr>
          <a:xfrm>
            <a:off x="2415067" y="1987738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+17.4%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2973794" y="1676628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+10.7%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3534109" y="2097262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+21.2%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4149979" y="1786152"/>
            <a:ext cx="544442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+2.4%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4673785" y="1475043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+13.6%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5"/>
          <p:cNvSpPr/>
          <p:nvPr/>
        </p:nvSpPr>
        <p:spPr>
          <a:xfrm>
            <a:off x="2248402" y="3868681"/>
            <a:ext cx="214285" cy="1603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5"/>
          <p:cNvSpPr/>
          <p:nvPr/>
        </p:nvSpPr>
        <p:spPr>
          <a:xfrm>
            <a:off x="2513480" y="3876616"/>
            <a:ext cx="1587293" cy="165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Active e-money  accounts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5"/>
          <p:cNvSpPr txBox="1"/>
          <p:nvPr/>
        </p:nvSpPr>
        <p:spPr>
          <a:xfrm rot="-5400000">
            <a:off x="-11065" y="2737690"/>
            <a:ext cx="9232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Millions</a:t>
            </a:r>
            <a:endParaRPr/>
          </a:p>
        </p:txBody>
      </p:sp>
      <p:pic>
        <p:nvPicPr>
          <p:cNvPr id="240" name="Google Shape;240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251" y="4344869"/>
            <a:ext cx="4906324" cy="19396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5"/>
          <p:cNvCxnSpPr/>
          <p:nvPr/>
        </p:nvCxnSpPr>
        <p:spPr>
          <a:xfrm>
            <a:off x="1864276" y="5638513"/>
            <a:ext cx="0" cy="2698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" name="Google Shape;242;p25"/>
          <p:cNvCxnSpPr/>
          <p:nvPr/>
        </p:nvCxnSpPr>
        <p:spPr>
          <a:xfrm>
            <a:off x="1342057" y="5638512"/>
            <a:ext cx="52222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3" name="Google Shape;243;p25"/>
          <p:cNvCxnSpPr/>
          <p:nvPr/>
        </p:nvCxnSpPr>
        <p:spPr>
          <a:xfrm rot="10800000">
            <a:off x="1342057" y="5638514"/>
            <a:ext cx="0" cy="35396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4" name="Google Shape;244;p25"/>
          <p:cNvCxnSpPr/>
          <p:nvPr/>
        </p:nvCxnSpPr>
        <p:spPr>
          <a:xfrm>
            <a:off x="2424591" y="5327403"/>
            <a:ext cx="0" cy="47936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5" name="Google Shape;245;p25"/>
          <p:cNvCxnSpPr/>
          <p:nvPr/>
        </p:nvCxnSpPr>
        <p:spPr>
          <a:xfrm>
            <a:off x="1940466" y="5327403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6" name="Google Shape;246;p25"/>
          <p:cNvCxnSpPr/>
          <p:nvPr/>
        </p:nvCxnSpPr>
        <p:spPr>
          <a:xfrm rot="10800000">
            <a:off x="1940466" y="5327403"/>
            <a:ext cx="0" cy="58094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7" name="Google Shape;247;p25"/>
          <p:cNvCxnSpPr/>
          <p:nvPr/>
        </p:nvCxnSpPr>
        <p:spPr>
          <a:xfrm rot="10800000">
            <a:off x="2500781" y="5016294"/>
            <a:ext cx="0" cy="79047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8" name="Google Shape;248;p25"/>
          <p:cNvCxnSpPr/>
          <p:nvPr/>
        </p:nvCxnSpPr>
        <p:spPr>
          <a:xfrm>
            <a:off x="2500781" y="5016293"/>
            <a:ext cx="482537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" name="Google Shape;249;p25"/>
          <p:cNvCxnSpPr/>
          <p:nvPr/>
        </p:nvCxnSpPr>
        <p:spPr>
          <a:xfrm>
            <a:off x="2983318" y="5016293"/>
            <a:ext cx="0" cy="66666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0" name="Google Shape;250;p25"/>
          <p:cNvCxnSpPr/>
          <p:nvPr/>
        </p:nvCxnSpPr>
        <p:spPr>
          <a:xfrm>
            <a:off x="3543632" y="4705185"/>
            <a:ext cx="0" cy="83015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1" name="Google Shape;251;p25"/>
          <p:cNvCxnSpPr/>
          <p:nvPr/>
        </p:nvCxnSpPr>
        <p:spPr>
          <a:xfrm>
            <a:off x="3059508" y="4705184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25"/>
          <p:cNvCxnSpPr/>
          <p:nvPr/>
        </p:nvCxnSpPr>
        <p:spPr>
          <a:xfrm rot="10800000">
            <a:off x="3059508" y="4705184"/>
            <a:ext cx="0" cy="977773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" name="Google Shape;253;p25"/>
          <p:cNvCxnSpPr/>
          <p:nvPr/>
        </p:nvCxnSpPr>
        <p:spPr>
          <a:xfrm rot="10800000">
            <a:off x="3619822" y="5035341"/>
            <a:ext cx="0" cy="499998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4" name="Google Shape;254;p25"/>
          <p:cNvCxnSpPr/>
          <p:nvPr/>
        </p:nvCxnSpPr>
        <p:spPr>
          <a:xfrm>
            <a:off x="3619822" y="5035341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25"/>
          <p:cNvCxnSpPr/>
          <p:nvPr/>
        </p:nvCxnSpPr>
        <p:spPr>
          <a:xfrm>
            <a:off x="4103947" y="5035341"/>
            <a:ext cx="0" cy="2698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6" name="Google Shape;256;p25"/>
          <p:cNvCxnSpPr/>
          <p:nvPr/>
        </p:nvCxnSpPr>
        <p:spPr>
          <a:xfrm rot="10800000">
            <a:off x="4180137" y="4678201"/>
            <a:ext cx="0" cy="626981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7" name="Google Shape;257;p25"/>
          <p:cNvCxnSpPr/>
          <p:nvPr/>
        </p:nvCxnSpPr>
        <p:spPr>
          <a:xfrm>
            <a:off x="4180137" y="4678200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8" name="Google Shape;258;p25"/>
          <p:cNvCxnSpPr/>
          <p:nvPr/>
        </p:nvCxnSpPr>
        <p:spPr>
          <a:xfrm>
            <a:off x="4664261" y="4678201"/>
            <a:ext cx="0" cy="2698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59" name="Google Shape;259;p25"/>
          <p:cNvCxnSpPr/>
          <p:nvPr/>
        </p:nvCxnSpPr>
        <p:spPr>
          <a:xfrm rot="10800000">
            <a:off x="4740452" y="4367092"/>
            <a:ext cx="0" cy="58094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4740452" y="4367091"/>
            <a:ext cx="52063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1" name="Google Shape;261;p25"/>
          <p:cNvCxnSpPr/>
          <p:nvPr/>
        </p:nvCxnSpPr>
        <p:spPr>
          <a:xfrm>
            <a:off x="5261084" y="4367091"/>
            <a:ext cx="0" cy="3682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62" name="Google Shape;262;p25"/>
          <p:cNvCxnSpPr/>
          <p:nvPr/>
        </p:nvCxnSpPr>
        <p:spPr>
          <a:xfrm flipH="1">
            <a:off x="1459517" y="5994066"/>
            <a:ext cx="58730" cy="7142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3" name="Google Shape;263;p25"/>
          <p:cNvSpPr/>
          <p:nvPr/>
        </p:nvSpPr>
        <p:spPr>
          <a:xfrm>
            <a:off x="1180153" y="6203588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5"/>
          <p:cNvSpPr/>
          <p:nvPr/>
        </p:nvSpPr>
        <p:spPr>
          <a:xfrm>
            <a:off x="1740467" y="6203588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2300782" y="6203588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2859509" y="6203588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3419823" y="6203588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3980138" y="6203588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4540452" y="6203588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5099180" y="6203588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1518246" y="5911527"/>
            <a:ext cx="315872" cy="1650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0.27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5"/>
          <p:cNvSpPr/>
          <p:nvPr/>
        </p:nvSpPr>
        <p:spPr>
          <a:xfrm>
            <a:off x="1221423" y="5521053"/>
            <a:ext cx="763489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+103.7%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5"/>
          <p:cNvSpPr/>
          <p:nvPr/>
        </p:nvSpPr>
        <p:spPr>
          <a:xfrm>
            <a:off x="1854752" y="5209943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+78.2%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5"/>
          <p:cNvSpPr/>
          <p:nvPr/>
        </p:nvSpPr>
        <p:spPr>
          <a:xfrm>
            <a:off x="2415067" y="4898834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+48.0%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5"/>
          <p:cNvSpPr/>
          <p:nvPr/>
        </p:nvSpPr>
        <p:spPr>
          <a:xfrm>
            <a:off x="2973794" y="4587724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+38.6%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5"/>
          <p:cNvSpPr/>
          <p:nvPr/>
        </p:nvSpPr>
        <p:spPr>
          <a:xfrm>
            <a:off x="3534109" y="4917881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+43.8%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5"/>
          <p:cNvSpPr/>
          <p:nvPr/>
        </p:nvSpPr>
        <p:spPr>
          <a:xfrm>
            <a:off x="4094424" y="4560741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+47.1%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4673785" y="4249631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+19.1%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 rot="-5400000">
            <a:off x="33635" y="5169721"/>
            <a:ext cx="9238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Billions</a:t>
            </a:r>
            <a:endParaRPr/>
          </a:p>
        </p:txBody>
      </p:sp>
      <p:pic>
        <p:nvPicPr>
          <p:cNvPr id="280" name="Google Shape;280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56314" y="2038531"/>
            <a:ext cx="4984101" cy="16317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25"/>
          <p:cNvCxnSpPr/>
          <p:nvPr/>
        </p:nvCxnSpPr>
        <p:spPr>
          <a:xfrm>
            <a:off x="7557898" y="3073446"/>
            <a:ext cx="52222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2" name="Google Shape;282;p25"/>
          <p:cNvCxnSpPr/>
          <p:nvPr/>
        </p:nvCxnSpPr>
        <p:spPr>
          <a:xfrm>
            <a:off x="8080117" y="3073447"/>
            <a:ext cx="0" cy="2698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3" name="Google Shape;283;p25"/>
          <p:cNvCxnSpPr/>
          <p:nvPr/>
        </p:nvCxnSpPr>
        <p:spPr>
          <a:xfrm rot="10800000">
            <a:off x="7557898" y="3073446"/>
            <a:ext cx="0" cy="33015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4" name="Google Shape;284;p25"/>
          <p:cNvCxnSpPr/>
          <p:nvPr/>
        </p:nvCxnSpPr>
        <p:spPr>
          <a:xfrm rot="10800000">
            <a:off x="8156307" y="2762337"/>
            <a:ext cx="0" cy="58094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5" name="Google Shape;285;p25"/>
          <p:cNvCxnSpPr/>
          <p:nvPr/>
        </p:nvCxnSpPr>
        <p:spPr>
          <a:xfrm>
            <a:off x="8640432" y="2762337"/>
            <a:ext cx="0" cy="49047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86" name="Google Shape;286;p25"/>
          <p:cNvCxnSpPr/>
          <p:nvPr/>
        </p:nvCxnSpPr>
        <p:spPr>
          <a:xfrm>
            <a:off x="8156307" y="2762337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7" name="Google Shape;287;p25"/>
          <p:cNvCxnSpPr/>
          <p:nvPr/>
        </p:nvCxnSpPr>
        <p:spPr>
          <a:xfrm>
            <a:off x="8716622" y="2451227"/>
            <a:ext cx="482537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8" name="Google Shape;288;p25"/>
          <p:cNvCxnSpPr/>
          <p:nvPr/>
        </p:nvCxnSpPr>
        <p:spPr>
          <a:xfrm rot="10800000">
            <a:off x="8716622" y="2451227"/>
            <a:ext cx="0" cy="80158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" name="Google Shape;289;p25"/>
          <p:cNvCxnSpPr/>
          <p:nvPr/>
        </p:nvCxnSpPr>
        <p:spPr>
          <a:xfrm>
            <a:off x="9199159" y="2451227"/>
            <a:ext cx="0" cy="77618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0" name="Google Shape;290;p25"/>
          <p:cNvCxnSpPr/>
          <p:nvPr/>
        </p:nvCxnSpPr>
        <p:spPr>
          <a:xfrm>
            <a:off x="9275349" y="2871861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1" name="Google Shape;291;p25"/>
          <p:cNvCxnSpPr/>
          <p:nvPr/>
        </p:nvCxnSpPr>
        <p:spPr>
          <a:xfrm>
            <a:off x="9759473" y="2871861"/>
            <a:ext cx="0" cy="2698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2" name="Google Shape;292;p25"/>
          <p:cNvCxnSpPr/>
          <p:nvPr/>
        </p:nvCxnSpPr>
        <p:spPr>
          <a:xfrm rot="10800000">
            <a:off x="9275349" y="2871860"/>
            <a:ext cx="0" cy="35555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3" name="Google Shape;293;p25"/>
          <p:cNvCxnSpPr/>
          <p:nvPr/>
        </p:nvCxnSpPr>
        <p:spPr>
          <a:xfrm rot="10800000">
            <a:off x="9835663" y="2560752"/>
            <a:ext cx="0" cy="58094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4" name="Google Shape;294;p25"/>
          <p:cNvCxnSpPr/>
          <p:nvPr/>
        </p:nvCxnSpPr>
        <p:spPr>
          <a:xfrm>
            <a:off x="9835663" y="2560751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5" name="Google Shape;295;p25"/>
          <p:cNvCxnSpPr/>
          <p:nvPr/>
        </p:nvCxnSpPr>
        <p:spPr>
          <a:xfrm>
            <a:off x="10319788" y="2560751"/>
            <a:ext cx="0" cy="29365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6" name="Google Shape;296;p25"/>
          <p:cNvCxnSpPr/>
          <p:nvPr/>
        </p:nvCxnSpPr>
        <p:spPr>
          <a:xfrm rot="10800000">
            <a:off x="10395978" y="2249642"/>
            <a:ext cx="0" cy="60475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7" name="Google Shape;297;p25"/>
          <p:cNvCxnSpPr/>
          <p:nvPr/>
        </p:nvCxnSpPr>
        <p:spPr>
          <a:xfrm>
            <a:off x="10395978" y="2249642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8" name="Google Shape;298;p25"/>
          <p:cNvCxnSpPr/>
          <p:nvPr/>
        </p:nvCxnSpPr>
        <p:spPr>
          <a:xfrm>
            <a:off x="10880102" y="2249642"/>
            <a:ext cx="0" cy="37618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9" name="Google Shape;299;p25"/>
          <p:cNvCxnSpPr/>
          <p:nvPr/>
        </p:nvCxnSpPr>
        <p:spPr>
          <a:xfrm rot="10800000">
            <a:off x="10956292" y="1938532"/>
            <a:ext cx="0" cy="68729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0" name="Google Shape;300;p25"/>
          <p:cNvCxnSpPr/>
          <p:nvPr/>
        </p:nvCxnSpPr>
        <p:spPr>
          <a:xfrm>
            <a:off x="10956292" y="1938532"/>
            <a:ext cx="52063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1" name="Google Shape;301;p25"/>
          <p:cNvCxnSpPr/>
          <p:nvPr/>
        </p:nvCxnSpPr>
        <p:spPr>
          <a:xfrm>
            <a:off x="11476924" y="1938532"/>
            <a:ext cx="0" cy="40634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02" name="Google Shape;302;p25"/>
          <p:cNvCxnSpPr/>
          <p:nvPr/>
        </p:nvCxnSpPr>
        <p:spPr>
          <a:xfrm flipH="1">
            <a:off x="7675358" y="3379794"/>
            <a:ext cx="58730" cy="8412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03" name="Google Shape;303;p25"/>
          <p:cNvCxnSpPr/>
          <p:nvPr/>
        </p:nvCxnSpPr>
        <p:spPr>
          <a:xfrm flipH="1">
            <a:off x="8235672" y="3379795"/>
            <a:ext cx="58730" cy="5396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4" name="Google Shape;304;p25"/>
          <p:cNvSpPr/>
          <p:nvPr/>
        </p:nvSpPr>
        <p:spPr>
          <a:xfrm>
            <a:off x="7734087" y="3297255"/>
            <a:ext cx="315872" cy="1650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0.55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7395994" y="3589317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5"/>
          <p:cNvSpPr/>
          <p:nvPr/>
        </p:nvSpPr>
        <p:spPr>
          <a:xfrm>
            <a:off x="8294402" y="3297255"/>
            <a:ext cx="315872" cy="1650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1.26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5"/>
          <p:cNvSpPr/>
          <p:nvPr/>
        </p:nvSpPr>
        <p:spPr>
          <a:xfrm>
            <a:off x="8516623" y="3589317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5"/>
          <p:cNvSpPr/>
          <p:nvPr/>
        </p:nvSpPr>
        <p:spPr>
          <a:xfrm>
            <a:off x="11315020" y="3589317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5"/>
          <p:cNvSpPr/>
          <p:nvPr/>
        </p:nvSpPr>
        <p:spPr>
          <a:xfrm>
            <a:off x="11280100" y="2852813"/>
            <a:ext cx="393649" cy="165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13.07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5"/>
          <p:cNvSpPr/>
          <p:nvPr/>
        </p:nvSpPr>
        <p:spPr>
          <a:xfrm>
            <a:off x="10756293" y="3589317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5"/>
          <p:cNvSpPr/>
          <p:nvPr/>
        </p:nvSpPr>
        <p:spPr>
          <a:xfrm>
            <a:off x="10195979" y="3589317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5"/>
          <p:cNvSpPr/>
          <p:nvPr/>
        </p:nvSpPr>
        <p:spPr>
          <a:xfrm>
            <a:off x="9635664" y="3589317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5"/>
          <p:cNvSpPr/>
          <p:nvPr/>
        </p:nvSpPr>
        <p:spPr>
          <a:xfrm>
            <a:off x="9075350" y="3589317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5"/>
          <p:cNvSpPr/>
          <p:nvPr/>
        </p:nvSpPr>
        <p:spPr>
          <a:xfrm>
            <a:off x="7956308" y="3589317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5"/>
          <p:cNvSpPr/>
          <p:nvPr/>
        </p:nvSpPr>
        <p:spPr>
          <a:xfrm>
            <a:off x="7437263" y="2955987"/>
            <a:ext cx="763489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+129.5%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5"/>
          <p:cNvSpPr/>
          <p:nvPr/>
        </p:nvSpPr>
        <p:spPr>
          <a:xfrm>
            <a:off x="8070593" y="2644877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+84.6%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5"/>
          <p:cNvSpPr/>
          <p:nvPr/>
        </p:nvSpPr>
        <p:spPr>
          <a:xfrm>
            <a:off x="8630908" y="2333768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+13.5%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5"/>
          <p:cNvSpPr/>
          <p:nvPr/>
        </p:nvSpPr>
        <p:spPr>
          <a:xfrm>
            <a:off x="9189635" y="2754401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+38.0%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5"/>
          <p:cNvSpPr/>
          <p:nvPr/>
        </p:nvSpPr>
        <p:spPr>
          <a:xfrm>
            <a:off x="9749949" y="2443292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+93.7%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10310264" y="2132182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+38.4%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5"/>
          <p:cNvSpPr/>
          <p:nvPr/>
        </p:nvSpPr>
        <p:spPr>
          <a:xfrm>
            <a:off x="10889626" y="1821073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+34.1%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8830907" y="3868681"/>
            <a:ext cx="214285" cy="1603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5"/>
          <p:cNvSpPr/>
          <p:nvPr/>
        </p:nvSpPr>
        <p:spPr>
          <a:xfrm>
            <a:off x="9095985" y="3876616"/>
            <a:ext cx="826980" cy="165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Float Balance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 rot="-5400000">
            <a:off x="6020002" y="2791956"/>
            <a:ext cx="12222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Billions - GHS</a:t>
            </a:r>
            <a:endParaRPr/>
          </a:p>
        </p:txBody>
      </p:sp>
      <p:pic>
        <p:nvPicPr>
          <p:cNvPr id="325" name="Google Shape;325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32505" y="4481376"/>
            <a:ext cx="5176164" cy="18031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25"/>
          <p:cNvCxnSpPr/>
          <p:nvPr/>
        </p:nvCxnSpPr>
        <p:spPr>
          <a:xfrm>
            <a:off x="8049959" y="5663909"/>
            <a:ext cx="0" cy="2698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7" name="Google Shape;327;p25"/>
          <p:cNvCxnSpPr/>
          <p:nvPr/>
        </p:nvCxnSpPr>
        <p:spPr>
          <a:xfrm>
            <a:off x="7527739" y="5663909"/>
            <a:ext cx="52222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" name="Google Shape;328;p25"/>
          <p:cNvCxnSpPr/>
          <p:nvPr/>
        </p:nvCxnSpPr>
        <p:spPr>
          <a:xfrm rot="10800000">
            <a:off x="7527739" y="5663909"/>
            <a:ext cx="0" cy="29523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9" name="Google Shape;329;p25"/>
          <p:cNvCxnSpPr/>
          <p:nvPr/>
        </p:nvCxnSpPr>
        <p:spPr>
          <a:xfrm rot="10800000">
            <a:off x="8126149" y="5352800"/>
            <a:ext cx="0" cy="58094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0" name="Google Shape;330;p25"/>
          <p:cNvCxnSpPr/>
          <p:nvPr/>
        </p:nvCxnSpPr>
        <p:spPr>
          <a:xfrm>
            <a:off x="8608686" y="5352801"/>
            <a:ext cx="0" cy="523807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1" name="Google Shape;331;p25"/>
          <p:cNvCxnSpPr/>
          <p:nvPr/>
        </p:nvCxnSpPr>
        <p:spPr>
          <a:xfrm>
            <a:off x="8126149" y="5352800"/>
            <a:ext cx="482537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2" name="Google Shape;332;p25"/>
          <p:cNvCxnSpPr/>
          <p:nvPr/>
        </p:nvCxnSpPr>
        <p:spPr>
          <a:xfrm>
            <a:off x="9169000" y="5041690"/>
            <a:ext cx="0" cy="753965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3" name="Google Shape;333;p25"/>
          <p:cNvCxnSpPr/>
          <p:nvPr/>
        </p:nvCxnSpPr>
        <p:spPr>
          <a:xfrm rot="10800000">
            <a:off x="8684876" y="5041692"/>
            <a:ext cx="0" cy="834916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4" name="Google Shape;334;p25"/>
          <p:cNvCxnSpPr/>
          <p:nvPr/>
        </p:nvCxnSpPr>
        <p:spPr>
          <a:xfrm>
            <a:off x="8684876" y="5041690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5" name="Google Shape;335;p25"/>
          <p:cNvCxnSpPr/>
          <p:nvPr/>
        </p:nvCxnSpPr>
        <p:spPr>
          <a:xfrm>
            <a:off x="9729315" y="5422641"/>
            <a:ext cx="0" cy="2698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6" name="Google Shape;336;p25"/>
          <p:cNvCxnSpPr/>
          <p:nvPr/>
        </p:nvCxnSpPr>
        <p:spPr>
          <a:xfrm>
            <a:off x="9245190" y="5422640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7" name="Google Shape;337;p25"/>
          <p:cNvCxnSpPr/>
          <p:nvPr/>
        </p:nvCxnSpPr>
        <p:spPr>
          <a:xfrm rot="10800000">
            <a:off x="9245190" y="5422641"/>
            <a:ext cx="0" cy="37301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8" name="Google Shape;338;p25"/>
          <p:cNvCxnSpPr/>
          <p:nvPr/>
        </p:nvCxnSpPr>
        <p:spPr>
          <a:xfrm rot="10800000">
            <a:off x="9805505" y="5108356"/>
            <a:ext cx="0" cy="584124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9" name="Google Shape;339;p25"/>
          <p:cNvCxnSpPr/>
          <p:nvPr/>
        </p:nvCxnSpPr>
        <p:spPr>
          <a:xfrm>
            <a:off x="9805505" y="5108356"/>
            <a:ext cx="482537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0" name="Google Shape;340;p25"/>
          <p:cNvCxnSpPr/>
          <p:nvPr/>
        </p:nvCxnSpPr>
        <p:spPr>
          <a:xfrm>
            <a:off x="10288042" y="5108358"/>
            <a:ext cx="0" cy="2698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1" name="Google Shape;341;p25"/>
          <p:cNvCxnSpPr/>
          <p:nvPr/>
        </p:nvCxnSpPr>
        <p:spPr>
          <a:xfrm rot="10800000">
            <a:off x="10364232" y="4621058"/>
            <a:ext cx="0" cy="75713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2" name="Google Shape;342;p25"/>
          <p:cNvCxnSpPr/>
          <p:nvPr/>
        </p:nvCxnSpPr>
        <p:spPr>
          <a:xfrm>
            <a:off x="10364232" y="4621058"/>
            <a:ext cx="484125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3" name="Google Shape;343;p25"/>
          <p:cNvCxnSpPr/>
          <p:nvPr/>
        </p:nvCxnSpPr>
        <p:spPr>
          <a:xfrm>
            <a:off x="10848356" y="4621058"/>
            <a:ext cx="0" cy="26984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4" name="Google Shape;344;p25"/>
          <p:cNvCxnSpPr/>
          <p:nvPr/>
        </p:nvCxnSpPr>
        <p:spPr>
          <a:xfrm rot="10800000">
            <a:off x="10924546" y="4309949"/>
            <a:ext cx="0" cy="580949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5" name="Google Shape;345;p25"/>
          <p:cNvCxnSpPr/>
          <p:nvPr/>
        </p:nvCxnSpPr>
        <p:spPr>
          <a:xfrm>
            <a:off x="10924546" y="4309948"/>
            <a:ext cx="520632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6" name="Google Shape;346;p25"/>
          <p:cNvCxnSpPr/>
          <p:nvPr/>
        </p:nvCxnSpPr>
        <p:spPr>
          <a:xfrm>
            <a:off x="11445178" y="4309949"/>
            <a:ext cx="0" cy="4682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7" name="Google Shape;347;p25"/>
          <p:cNvSpPr/>
          <p:nvPr/>
        </p:nvSpPr>
        <p:spPr>
          <a:xfrm>
            <a:off x="7365835" y="6213112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5"/>
          <p:cNvSpPr/>
          <p:nvPr/>
        </p:nvSpPr>
        <p:spPr>
          <a:xfrm>
            <a:off x="7988054" y="5971844"/>
            <a:ext cx="199999" cy="165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79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5"/>
          <p:cNvSpPr/>
          <p:nvPr/>
        </p:nvSpPr>
        <p:spPr>
          <a:xfrm>
            <a:off x="7926150" y="6213112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5"/>
          <p:cNvSpPr/>
          <p:nvPr/>
        </p:nvSpPr>
        <p:spPr>
          <a:xfrm>
            <a:off x="8484877" y="6213112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5"/>
          <p:cNvSpPr/>
          <p:nvPr/>
        </p:nvSpPr>
        <p:spPr>
          <a:xfrm>
            <a:off x="9045191" y="6213112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5"/>
          <p:cNvSpPr/>
          <p:nvPr/>
        </p:nvSpPr>
        <p:spPr>
          <a:xfrm>
            <a:off x="9605506" y="6213112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5"/>
          <p:cNvSpPr/>
          <p:nvPr/>
        </p:nvSpPr>
        <p:spPr>
          <a:xfrm>
            <a:off x="10164233" y="6213112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5"/>
          <p:cNvSpPr/>
          <p:nvPr/>
        </p:nvSpPr>
        <p:spPr>
          <a:xfrm>
            <a:off x="10724547" y="6213112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2021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5"/>
          <p:cNvSpPr/>
          <p:nvPr/>
        </p:nvSpPr>
        <p:spPr>
          <a:xfrm>
            <a:off x="11248354" y="5376609"/>
            <a:ext cx="393649" cy="165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1,072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5"/>
          <p:cNvSpPr/>
          <p:nvPr/>
        </p:nvSpPr>
        <p:spPr>
          <a:xfrm>
            <a:off x="11283274" y="6213112"/>
            <a:ext cx="323808" cy="165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5"/>
          <p:cNvSpPr/>
          <p:nvPr/>
        </p:nvSpPr>
        <p:spPr>
          <a:xfrm>
            <a:off x="7427740" y="5997240"/>
            <a:ext cx="199999" cy="1650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22200" spcFirstLastPara="1" rIns="2220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35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5"/>
          <p:cNvSpPr/>
          <p:nvPr/>
        </p:nvSpPr>
        <p:spPr>
          <a:xfrm>
            <a:off x="7407104" y="5546449"/>
            <a:ext cx="763489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+121.5%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25"/>
          <p:cNvSpPr/>
          <p:nvPr/>
        </p:nvSpPr>
        <p:spPr>
          <a:xfrm>
            <a:off x="8040435" y="5235340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+98.5%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25"/>
          <p:cNvSpPr/>
          <p:nvPr/>
        </p:nvSpPr>
        <p:spPr>
          <a:xfrm>
            <a:off x="8599162" y="4924231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+43.2%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25"/>
          <p:cNvSpPr/>
          <p:nvPr/>
        </p:nvSpPr>
        <p:spPr>
          <a:xfrm>
            <a:off x="9159476" y="5305181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+38.6%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25"/>
          <p:cNvSpPr/>
          <p:nvPr/>
        </p:nvSpPr>
        <p:spPr>
          <a:xfrm>
            <a:off x="9719791" y="4990897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+84.8%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25"/>
          <p:cNvSpPr/>
          <p:nvPr/>
        </p:nvSpPr>
        <p:spPr>
          <a:xfrm>
            <a:off x="10278518" y="4503598"/>
            <a:ext cx="653965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+71.0%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25"/>
          <p:cNvSpPr/>
          <p:nvPr/>
        </p:nvSpPr>
        <p:spPr>
          <a:xfrm>
            <a:off x="10913436" y="4192489"/>
            <a:ext cx="544442" cy="234919"/>
          </a:xfrm>
          <a:prstGeom prst="ellipse">
            <a:avLst/>
          </a:prstGeom>
          <a:solidFill>
            <a:srgbClr val="D8F2C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A00E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24A00E"/>
                </a:solidFill>
                <a:latin typeface="Calibri"/>
                <a:ea typeface="Calibri"/>
                <a:cs typeface="Calibri"/>
                <a:sym typeface="Calibri"/>
              </a:rPr>
              <a:t>+9.6%</a:t>
            </a:r>
            <a:endParaRPr b="1" i="0" sz="1200" u="none" cap="none" strike="noStrike">
              <a:solidFill>
                <a:srgbClr val="24A00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5"/>
          <p:cNvSpPr txBox="1"/>
          <p:nvPr/>
        </p:nvSpPr>
        <p:spPr>
          <a:xfrm rot="-5400000">
            <a:off x="5988812" y="5152261"/>
            <a:ext cx="12222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Billions - GHS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/>
          <p:nvPr>
            <p:ph type="title"/>
          </p:nvPr>
        </p:nvSpPr>
        <p:spPr>
          <a:xfrm>
            <a:off x="831850" y="2095707"/>
            <a:ext cx="10515600" cy="246676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900"/>
              <a:buFont typeface="Play"/>
              <a:buNone/>
            </a:pPr>
            <a:r>
              <a:rPr lang="en-GB"/>
              <a:t>Dynamics in the FinTech Space</a:t>
            </a:r>
            <a:br>
              <a:rPr lang="en-GB"/>
            </a:br>
            <a:endParaRPr/>
          </a:p>
        </p:txBody>
      </p:sp>
      <p:sp>
        <p:nvSpPr>
          <p:cNvPr id="371" name="Google Shape;371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7" name="Google Shape;377;p27"/>
          <p:cNvSpPr txBox="1"/>
          <p:nvPr>
            <p:ph type="title"/>
          </p:nvPr>
        </p:nvSpPr>
        <p:spPr>
          <a:xfrm>
            <a:off x="838200" y="365126"/>
            <a:ext cx="91467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Century Gothic"/>
              <a:buNone/>
            </a:pPr>
            <a:r>
              <a:rPr b="1" lang="en-GB" sz="4399">
                <a:latin typeface="Century Gothic"/>
                <a:ea typeface="Century Gothic"/>
                <a:cs typeface="Century Gothic"/>
                <a:sym typeface="Century Gothic"/>
              </a:rPr>
              <a:t>Areas Being Disrupted by FinTechs in Ghana</a:t>
            </a:r>
            <a:endParaRPr/>
          </a:p>
        </p:txBody>
      </p:sp>
      <p:grpSp>
        <p:nvGrpSpPr>
          <p:cNvPr id="378" name="Google Shape;378;p27"/>
          <p:cNvGrpSpPr/>
          <p:nvPr/>
        </p:nvGrpSpPr>
        <p:grpSpPr>
          <a:xfrm>
            <a:off x="1934110" y="2062887"/>
            <a:ext cx="6630922" cy="4144326"/>
            <a:chOff x="570793" y="3619"/>
            <a:chExt cx="6630922" cy="4144326"/>
          </a:xfrm>
        </p:grpSpPr>
        <p:sp>
          <p:nvSpPr>
            <p:cNvPr id="379" name="Google Shape;379;p27"/>
            <p:cNvSpPr/>
            <p:nvPr/>
          </p:nvSpPr>
          <p:spPr>
            <a:xfrm>
              <a:off x="570793" y="3619"/>
              <a:ext cx="2072163" cy="1243297"/>
            </a:xfrm>
            <a:prstGeom prst="rect">
              <a:avLst/>
            </a:prstGeom>
            <a:gradFill>
              <a:gsLst>
                <a:gs pos="0">
                  <a:srgbClr val="AB4E9D"/>
                </a:gs>
                <a:gs pos="50000">
                  <a:srgbClr val="A62094"/>
                </a:gs>
                <a:gs pos="100000">
                  <a:srgbClr val="961886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 txBox="1"/>
            <p:nvPr/>
          </p:nvSpPr>
          <p:spPr>
            <a:xfrm>
              <a:off x="570793" y="3619"/>
              <a:ext cx="2072163" cy="12432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Lending</a:t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2850172" y="3619"/>
              <a:ext cx="2072163" cy="1243297"/>
            </a:xfrm>
            <a:prstGeom prst="rect">
              <a:avLst/>
            </a:prstGeom>
            <a:gradFill>
              <a:gsLst>
                <a:gs pos="0">
                  <a:srgbClr val="884FAA"/>
                </a:gs>
                <a:gs pos="50000">
                  <a:srgbClr val="7C23A4"/>
                </a:gs>
                <a:gs pos="100000">
                  <a:srgbClr val="6E1996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 txBox="1"/>
            <p:nvPr/>
          </p:nvSpPr>
          <p:spPr>
            <a:xfrm>
              <a:off x="2850172" y="3619"/>
              <a:ext cx="2072163" cy="12432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Mobile Payments</a:t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5129552" y="3619"/>
              <a:ext cx="2072163" cy="1243297"/>
            </a:xfrm>
            <a:prstGeom prst="rect">
              <a:avLst/>
            </a:prstGeom>
            <a:gradFill>
              <a:gsLst>
                <a:gs pos="0">
                  <a:srgbClr val="624FAB"/>
                </a:gs>
                <a:gs pos="50000">
                  <a:srgbClr val="4723A5"/>
                </a:gs>
                <a:gs pos="100000">
                  <a:srgbClr val="3B1996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 txBox="1"/>
            <p:nvPr/>
          </p:nvSpPr>
          <p:spPr>
            <a:xfrm>
              <a:off x="5129552" y="3619"/>
              <a:ext cx="2072163" cy="12432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Cross Border Remittance</a:t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570793" y="1454134"/>
              <a:ext cx="2072163" cy="1243297"/>
            </a:xfrm>
            <a:prstGeom prst="rect">
              <a:avLst/>
            </a:prstGeom>
            <a:gradFill>
              <a:gsLst>
                <a:gs pos="0">
                  <a:srgbClr val="4F5AAC"/>
                </a:gs>
                <a:gs pos="50000">
                  <a:srgbClr val="233AA6"/>
                </a:gs>
                <a:gs pos="100000">
                  <a:srgbClr val="192F97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 txBox="1"/>
            <p:nvPr/>
          </p:nvSpPr>
          <p:spPr>
            <a:xfrm>
              <a:off x="570793" y="1454134"/>
              <a:ext cx="2072163" cy="12432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DeFi</a:t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2850172" y="1454134"/>
              <a:ext cx="2072163" cy="1243297"/>
            </a:xfrm>
            <a:prstGeom prst="rect">
              <a:avLst/>
            </a:prstGeom>
            <a:gradFill>
              <a:gsLst>
                <a:gs pos="0">
                  <a:srgbClr val="4F7FAD"/>
                </a:gs>
                <a:gs pos="50000">
                  <a:srgbClr val="246EA7"/>
                </a:gs>
                <a:gs pos="100000">
                  <a:srgbClr val="1A6298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 txBox="1"/>
            <p:nvPr/>
          </p:nvSpPr>
          <p:spPr>
            <a:xfrm>
              <a:off x="2850172" y="1454134"/>
              <a:ext cx="2072163" cy="12432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Acquiring</a:t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5129552" y="1454134"/>
              <a:ext cx="2072163" cy="1243297"/>
            </a:xfrm>
            <a:prstGeom prst="rect">
              <a:avLst/>
            </a:prstGeom>
            <a:gradFill>
              <a:gsLst>
                <a:gs pos="0">
                  <a:srgbClr val="4FADAE"/>
                </a:gs>
                <a:gs pos="50000">
                  <a:srgbClr val="23A7A9"/>
                </a:gs>
                <a:gs pos="100000">
                  <a:srgbClr val="1A9899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 txBox="1"/>
            <p:nvPr/>
          </p:nvSpPr>
          <p:spPr>
            <a:xfrm>
              <a:off x="5129552" y="1454134"/>
              <a:ext cx="2072163" cy="12432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Payment Processing</a:t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570793" y="2904648"/>
              <a:ext cx="2072163" cy="1243297"/>
            </a:xfrm>
            <a:prstGeom prst="rect">
              <a:avLst/>
            </a:prstGeom>
            <a:gradFill>
              <a:gsLst>
                <a:gs pos="0">
                  <a:srgbClr val="4FAF81"/>
                </a:gs>
                <a:gs pos="50000">
                  <a:srgbClr val="23AA70"/>
                </a:gs>
                <a:gs pos="100000">
                  <a:srgbClr val="199B64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 txBox="1"/>
            <p:nvPr/>
          </p:nvSpPr>
          <p:spPr>
            <a:xfrm>
              <a:off x="570793" y="2904648"/>
              <a:ext cx="2072163" cy="12432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Savings &amp; Investment</a:t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2850172" y="2904648"/>
              <a:ext cx="2072163" cy="1243297"/>
            </a:xfrm>
            <a:prstGeom prst="rect">
              <a:avLst/>
            </a:prstGeom>
            <a:gradFill>
              <a:gsLst>
                <a:gs pos="0">
                  <a:srgbClr val="4FB05A"/>
                </a:gs>
                <a:gs pos="50000">
                  <a:srgbClr val="23AB39"/>
                </a:gs>
                <a:gs pos="100000">
                  <a:srgbClr val="199C2F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 txBox="1"/>
            <p:nvPr/>
          </p:nvSpPr>
          <p:spPr>
            <a:xfrm>
              <a:off x="2850172" y="2904648"/>
              <a:ext cx="2072163" cy="12432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Insurance</a:t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5129552" y="2904648"/>
              <a:ext cx="2072163" cy="1243297"/>
            </a:xfrm>
            <a:prstGeom prst="rect">
              <a:avLst/>
            </a:prstGeom>
            <a:gradFill>
              <a:gsLst>
                <a:gs pos="0">
                  <a:srgbClr val="63B150"/>
                </a:gs>
                <a:gs pos="50000">
                  <a:srgbClr val="48AC24"/>
                </a:gs>
                <a:gs pos="100000">
                  <a:srgbClr val="3D9D1A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 txBox="1"/>
            <p:nvPr/>
          </p:nvSpPr>
          <p:spPr>
            <a:xfrm>
              <a:off x="5129552" y="2904648"/>
              <a:ext cx="2072163" cy="12432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Pensions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2" name="Google Shape;402;p28"/>
          <p:cNvSpPr txBox="1"/>
          <p:nvPr>
            <p:ph type="title"/>
          </p:nvPr>
        </p:nvSpPr>
        <p:spPr>
          <a:xfrm>
            <a:off x="838200" y="365126"/>
            <a:ext cx="91467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None/>
            </a:pPr>
            <a:r>
              <a:rPr b="1" lang="en-GB" sz="43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 Key Enablers</a:t>
            </a:r>
            <a:endParaRPr/>
          </a:p>
        </p:txBody>
      </p:sp>
      <p:pic>
        <p:nvPicPr>
          <p:cNvPr id="403" name="Google Shape;403;p28"/>
          <p:cNvPicPr preferRelativeResize="0"/>
          <p:nvPr/>
        </p:nvPicPr>
        <p:blipFill rotWithShape="1">
          <a:blip r:embed="rId3">
            <a:alphaModFix/>
          </a:blip>
          <a:srcRect b="7219" l="4423" r="3993" t="1679"/>
          <a:stretch/>
        </p:blipFill>
        <p:spPr>
          <a:xfrm>
            <a:off x="648185" y="1734012"/>
            <a:ext cx="2998842" cy="288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7026" y="1734012"/>
            <a:ext cx="4414365" cy="288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8"/>
          <p:cNvPicPr preferRelativeResize="0"/>
          <p:nvPr/>
        </p:nvPicPr>
        <p:blipFill rotWithShape="1">
          <a:blip r:embed="rId5">
            <a:alphaModFix/>
          </a:blip>
          <a:srcRect b="10304" l="14578" r="3965" t="17807"/>
          <a:stretch/>
        </p:blipFill>
        <p:spPr>
          <a:xfrm>
            <a:off x="2737827" y="4623343"/>
            <a:ext cx="2817598" cy="2486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1392" y="1732412"/>
            <a:ext cx="3816798" cy="288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33604" y="4621743"/>
            <a:ext cx="3822925" cy="2455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3" name="Google Shape;413;p29"/>
          <p:cNvSpPr txBox="1"/>
          <p:nvPr/>
        </p:nvSpPr>
        <p:spPr>
          <a:xfrm>
            <a:off x="316701" y="2336085"/>
            <a:ext cx="3520011" cy="23872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99"/>
              <a:buFont typeface="Play"/>
              <a:buNone/>
            </a:pPr>
            <a:r>
              <a:rPr b="1" i="0" lang="en-GB" sz="4099" u="none" cap="none" strike="noStrike">
                <a:solidFill>
                  <a:schemeClr val="accent1"/>
                </a:solidFill>
                <a:latin typeface="Play"/>
                <a:ea typeface="Play"/>
                <a:cs typeface="Play"/>
                <a:sym typeface="Play"/>
              </a:rPr>
              <a:t>Consumer Expectations </a:t>
            </a:r>
            <a:endParaRPr/>
          </a:p>
        </p:txBody>
      </p:sp>
      <p:pic>
        <p:nvPicPr>
          <p:cNvPr id="414" name="Google Shape;4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5615" y="333325"/>
            <a:ext cx="2272676" cy="149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4068" y="2622406"/>
            <a:ext cx="1932053" cy="1545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 rotWithShape="1">
          <a:blip r:embed="rId5">
            <a:alphaModFix/>
          </a:blip>
          <a:srcRect b="28057" l="773" r="1627" t="19828"/>
          <a:stretch/>
        </p:blipFill>
        <p:spPr>
          <a:xfrm>
            <a:off x="7878848" y="1821634"/>
            <a:ext cx="3996452" cy="997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 rotWithShape="1">
          <a:blip r:embed="rId6">
            <a:alphaModFix/>
          </a:blip>
          <a:srcRect b="13746" l="24193" r="23246" t="15699"/>
          <a:stretch/>
        </p:blipFill>
        <p:spPr>
          <a:xfrm>
            <a:off x="5518214" y="4934540"/>
            <a:ext cx="1151065" cy="154513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9"/>
          <p:cNvSpPr txBox="1"/>
          <p:nvPr/>
        </p:nvSpPr>
        <p:spPr>
          <a:xfrm>
            <a:off x="10850261" y="6355970"/>
            <a:ext cx="502855" cy="365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1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1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9" name="Google Shape;419;p29"/>
          <p:cNvPicPr preferRelativeResize="0"/>
          <p:nvPr/>
        </p:nvPicPr>
        <p:blipFill rotWithShape="1">
          <a:blip r:embed="rId7">
            <a:alphaModFix/>
          </a:blip>
          <a:srcRect b="17415" l="1863" r="1709" t="11429"/>
          <a:stretch/>
        </p:blipFill>
        <p:spPr>
          <a:xfrm>
            <a:off x="7878848" y="4430554"/>
            <a:ext cx="3996452" cy="13418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bog.gov.gh/wp-content/uploads/2019/05/bog-logo-retina.png" id="420" name="Google Shape;420;p29"/>
          <p:cNvPicPr preferRelativeResize="0"/>
          <p:nvPr/>
        </p:nvPicPr>
        <p:blipFill rotWithShape="1">
          <a:blip r:embed="rId8">
            <a:alphaModFix/>
          </a:blip>
          <a:srcRect b="-1976" l="0" r="79870" t="0"/>
          <a:stretch/>
        </p:blipFill>
        <p:spPr>
          <a:xfrm>
            <a:off x="11359279" y="37652"/>
            <a:ext cx="792308" cy="823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6" name="Google Shape;426;p30"/>
          <p:cNvSpPr txBox="1"/>
          <p:nvPr>
            <p:ph type="title"/>
          </p:nvPr>
        </p:nvSpPr>
        <p:spPr>
          <a:xfrm>
            <a:off x="838200" y="365126"/>
            <a:ext cx="91467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Century Gothic"/>
              <a:buNone/>
            </a:pPr>
            <a:r>
              <a:rPr b="1" lang="en-GB" sz="4399">
                <a:latin typeface="Century Gothic"/>
                <a:ea typeface="Century Gothic"/>
                <a:cs typeface="Century Gothic"/>
                <a:sym typeface="Century Gothic"/>
              </a:rPr>
              <a:t>Regulatory Sandbox </a:t>
            </a:r>
            <a:br>
              <a:rPr lang="en-GB" sz="4399"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graphicFrame>
        <p:nvGraphicFramePr>
          <p:cNvPr id="427" name="Google Shape;427;p30"/>
          <p:cNvGraphicFramePr/>
          <p:nvPr/>
        </p:nvGraphicFramePr>
        <p:xfrm>
          <a:off x="232412" y="21809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{4C2D5196-A949-42E2-8A5D-9B03912CA046}</a:tableStyleId>
              </a:tblPr>
              <a:tblGrid>
                <a:gridCol w="2572550"/>
                <a:gridCol w="2572550"/>
                <a:gridCol w="2564750"/>
              </a:tblGrid>
              <a:tr h="2102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FFD96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Accelerate time to Market</a:t>
                      </a:r>
                      <a:endParaRPr sz="1400" u="none" cap="none" strike="noStrike">
                        <a:solidFill>
                          <a:srgbClr val="FFD96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3F3F3"/>
                        </a:buClr>
                        <a:buSzPts val="1400"/>
                        <a:buFont typeface="Avenir"/>
                        <a:buNone/>
                      </a:pPr>
                      <a:r>
                        <a:rPr lang="en-GB" sz="1400" u="none" cap="none" strike="noStrike">
                          <a:solidFill>
                            <a:srgbClr val="F3F3F3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Reduced time to Market for FinTechs</a:t>
                      </a:r>
                      <a:endParaRPr sz="1400" u="none" cap="none" strike="noStrike">
                        <a:solidFill>
                          <a:srgbClr val="F3F3F3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FFD96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Cost Savings</a:t>
                      </a:r>
                      <a:endParaRPr sz="1400" u="none" cap="none" strike="noStrike">
                        <a:solidFill>
                          <a:srgbClr val="FFD96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venir"/>
                        <a:buNone/>
                      </a:pPr>
                      <a:r>
                        <a:rPr lang="en-GB" sz="14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Reduce the cost of innovation for Innovators</a:t>
                      </a:r>
                      <a:endParaRPr sz="1400" u="none" cap="none" strike="noStrike">
                        <a:solidFill>
                          <a:srgbClr val="F3F3F3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2B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FFD96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Regulator &amp; Policy Environment</a:t>
                      </a:r>
                      <a:endParaRPr sz="1400" u="none" cap="none" strike="noStrike">
                        <a:solidFill>
                          <a:srgbClr val="FFD96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400"/>
                        <a:buFont typeface="Avenir"/>
                        <a:buNone/>
                      </a:pPr>
                      <a:r>
                        <a:rPr lang="en-GB" sz="14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Multi-stakeholder regulatory environment to evaluate emerging financial technologies and development of regulatory frameworks and policies for such entities</a:t>
                      </a:r>
                      <a:endParaRPr sz="1400" u="none" cap="none" strike="noStrike">
                        <a:solidFill>
                          <a:srgbClr val="FFFFF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</a:tcPr>
                </a:tc>
              </a:tr>
              <a:tr h="1714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FFD96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Digital Sandbox</a:t>
                      </a:r>
                      <a:endParaRPr sz="1400" u="none" cap="none" strike="noStrike">
                        <a:solidFill>
                          <a:srgbClr val="FFD96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Use the Sandbox as a medium of updating current regulatory Policies</a:t>
                      </a:r>
                      <a:endParaRPr sz="1400" u="none" cap="none" strike="noStrike">
                        <a:solidFill>
                          <a:srgbClr val="F3F3F3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3F3F3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solidFill>
                          <a:srgbClr val="F3F3F3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2B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FFD96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Improve Engagement &amp; Innovation</a:t>
                      </a:r>
                      <a:endParaRPr sz="1400" u="none" cap="none" strike="noStrike">
                        <a:solidFill>
                          <a:srgbClr val="FFD96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As a tool to encourage new Innovators to formalize their businesses and encourage incumbent innovators to experiment with new ideas</a:t>
                      </a:r>
                      <a:endParaRPr sz="1400" u="none" cap="none" strike="noStrike">
                        <a:solidFill>
                          <a:srgbClr val="F3F3F3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49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FFD966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Visibility on Emerging Technologies</a:t>
                      </a:r>
                      <a:endParaRPr sz="1400" u="none" cap="none" strike="noStrike">
                        <a:solidFill>
                          <a:srgbClr val="FFD96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u="none" cap="none" strike="noStrike">
                          <a:solidFill>
                            <a:srgbClr val="FFFFF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Serve as a platform for regulators to learn about emerging technologies that are fast disrupting the financial sector</a:t>
                      </a:r>
                      <a:endParaRPr sz="1400" u="none" cap="none" strike="noStrike">
                        <a:solidFill>
                          <a:srgbClr val="FFD966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72B4D"/>
                    </a:solidFill>
                  </a:tcPr>
                </a:tc>
              </a:tr>
            </a:tbl>
          </a:graphicData>
        </a:graphic>
      </p:graphicFrame>
      <p:pic>
        <p:nvPicPr>
          <p:cNvPr id="428" name="Google Shape;428;p30"/>
          <p:cNvPicPr preferRelativeResize="0"/>
          <p:nvPr/>
        </p:nvPicPr>
        <p:blipFill rotWithShape="1">
          <a:blip r:embed="rId3">
            <a:alphaModFix/>
          </a:blip>
          <a:srcRect b="12903" l="7640" r="12360" t="0"/>
          <a:stretch/>
        </p:blipFill>
        <p:spPr>
          <a:xfrm>
            <a:off x="8037323" y="2180937"/>
            <a:ext cx="3922265" cy="3716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1"/>
          <p:cNvSpPr txBox="1"/>
          <p:nvPr>
            <p:ph type="title"/>
          </p:nvPr>
        </p:nvSpPr>
        <p:spPr>
          <a:xfrm>
            <a:off x="892633" y="2766305"/>
            <a:ext cx="9146710" cy="1325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99"/>
              <a:buFont typeface="Play"/>
              <a:buNone/>
            </a:pPr>
            <a:r>
              <a:rPr lang="en-GB" sz="4799"/>
              <a:t>Thank You </a:t>
            </a:r>
            <a:endParaRPr/>
          </a:p>
        </p:txBody>
      </p:sp>
      <p:sp>
        <p:nvSpPr>
          <p:cNvPr id="434" name="Google Shape;434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838200" y="365126"/>
            <a:ext cx="91467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/>
              <a:t>Digital Financial Service?????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838200" y="2198611"/>
            <a:ext cx="10515600" cy="3958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Financial services via digital platforms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Includes mobile money, digital banking, insurtech, lending, etc.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Role in promoting financial inclusion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8610600" y="6355970"/>
            <a:ext cx="2743200" cy="365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" name="Google Shape;125;p18"/>
          <p:cNvGrpSpPr/>
          <p:nvPr/>
        </p:nvGrpSpPr>
        <p:grpSpPr>
          <a:xfrm>
            <a:off x="3955195" y="1853619"/>
            <a:ext cx="4400459" cy="4230087"/>
            <a:chOff x="1354138" y="1196975"/>
            <a:chExt cx="5740400" cy="5518150"/>
          </a:xfrm>
        </p:grpSpPr>
        <p:sp>
          <p:nvSpPr>
            <p:cNvPr id="126" name="Google Shape;126;p18"/>
            <p:cNvSpPr/>
            <p:nvPr/>
          </p:nvSpPr>
          <p:spPr>
            <a:xfrm>
              <a:off x="1833563" y="1676400"/>
              <a:ext cx="4775200" cy="4559300"/>
            </a:xfrm>
            <a:prstGeom prst="rect">
              <a:avLst/>
            </a:prstGeom>
            <a:noFill/>
            <a:ln cap="flat" cmpd="sng" w="9525">
              <a:solidFill>
                <a:srgbClr val="D5D1C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2840038" y="1228725"/>
              <a:ext cx="1327150" cy="447675"/>
            </a:xfrm>
            <a:custGeom>
              <a:rect b="b" l="l" r="r" t="t"/>
              <a:pathLst>
                <a:path extrusionOk="0" h="282" w="836">
                  <a:moveTo>
                    <a:pt x="0" y="282"/>
                  </a:moveTo>
                  <a:lnTo>
                    <a:pt x="836" y="282"/>
                  </a:lnTo>
                  <a:lnTo>
                    <a:pt x="836" y="0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62" y="2"/>
                  </a:lnTo>
                  <a:lnTo>
                    <a:pt x="242" y="4"/>
                  </a:lnTo>
                  <a:lnTo>
                    <a:pt x="228" y="8"/>
                  </a:lnTo>
                  <a:lnTo>
                    <a:pt x="210" y="14"/>
                  </a:lnTo>
                  <a:lnTo>
                    <a:pt x="192" y="22"/>
                  </a:lnTo>
                  <a:lnTo>
                    <a:pt x="172" y="32"/>
                  </a:lnTo>
                  <a:lnTo>
                    <a:pt x="152" y="48"/>
                  </a:lnTo>
                  <a:lnTo>
                    <a:pt x="130" y="66"/>
                  </a:lnTo>
                  <a:lnTo>
                    <a:pt x="108" y="88"/>
                  </a:lnTo>
                  <a:lnTo>
                    <a:pt x="84" y="116"/>
                  </a:lnTo>
                  <a:lnTo>
                    <a:pt x="62" y="148"/>
                  </a:lnTo>
                  <a:lnTo>
                    <a:pt x="40" y="186"/>
                  </a:lnTo>
                  <a:lnTo>
                    <a:pt x="20" y="230"/>
                  </a:lnTo>
                  <a:lnTo>
                    <a:pt x="0" y="282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B6AF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122613" y="1196975"/>
              <a:ext cx="3117850" cy="1914525"/>
            </a:xfrm>
            <a:custGeom>
              <a:rect b="b" l="l" r="r" t="t"/>
              <a:pathLst>
                <a:path extrusionOk="0" h="1206" w="1964">
                  <a:moveTo>
                    <a:pt x="1964" y="1116"/>
                  </a:moveTo>
                  <a:lnTo>
                    <a:pt x="1962" y="394"/>
                  </a:lnTo>
                  <a:lnTo>
                    <a:pt x="1962" y="394"/>
                  </a:lnTo>
                  <a:lnTo>
                    <a:pt x="1960" y="384"/>
                  </a:lnTo>
                  <a:lnTo>
                    <a:pt x="1958" y="376"/>
                  </a:lnTo>
                  <a:lnTo>
                    <a:pt x="1954" y="368"/>
                  </a:lnTo>
                  <a:lnTo>
                    <a:pt x="1948" y="362"/>
                  </a:lnTo>
                  <a:lnTo>
                    <a:pt x="1948" y="362"/>
                  </a:lnTo>
                  <a:lnTo>
                    <a:pt x="1940" y="354"/>
                  </a:lnTo>
                  <a:lnTo>
                    <a:pt x="1932" y="350"/>
                  </a:lnTo>
                  <a:lnTo>
                    <a:pt x="1922" y="348"/>
                  </a:lnTo>
                  <a:lnTo>
                    <a:pt x="1912" y="346"/>
                  </a:lnTo>
                  <a:lnTo>
                    <a:pt x="1904" y="348"/>
                  </a:lnTo>
                  <a:lnTo>
                    <a:pt x="1894" y="350"/>
                  </a:lnTo>
                  <a:lnTo>
                    <a:pt x="1884" y="354"/>
                  </a:lnTo>
                  <a:lnTo>
                    <a:pt x="1876" y="360"/>
                  </a:lnTo>
                  <a:lnTo>
                    <a:pt x="1782" y="456"/>
                  </a:lnTo>
                  <a:lnTo>
                    <a:pt x="1738" y="410"/>
                  </a:lnTo>
                  <a:lnTo>
                    <a:pt x="1738" y="410"/>
                  </a:lnTo>
                  <a:lnTo>
                    <a:pt x="1444" y="116"/>
                  </a:lnTo>
                  <a:lnTo>
                    <a:pt x="1444" y="116"/>
                  </a:lnTo>
                  <a:lnTo>
                    <a:pt x="1402" y="76"/>
                  </a:lnTo>
                  <a:lnTo>
                    <a:pt x="1380" y="58"/>
                  </a:lnTo>
                  <a:lnTo>
                    <a:pt x="1356" y="40"/>
                  </a:lnTo>
                  <a:lnTo>
                    <a:pt x="1332" y="26"/>
                  </a:lnTo>
                  <a:lnTo>
                    <a:pt x="1310" y="14"/>
                  </a:lnTo>
                  <a:lnTo>
                    <a:pt x="1286" y="6"/>
                  </a:lnTo>
                  <a:lnTo>
                    <a:pt x="1276" y="4"/>
                  </a:lnTo>
                  <a:lnTo>
                    <a:pt x="1264" y="4"/>
                  </a:lnTo>
                  <a:lnTo>
                    <a:pt x="1264" y="4"/>
                  </a:lnTo>
                  <a:lnTo>
                    <a:pt x="716" y="2"/>
                  </a:lnTo>
                  <a:lnTo>
                    <a:pt x="334" y="0"/>
                  </a:lnTo>
                  <a:lnTo>
                    <a:pt x="200" y="0"/>
                  </a:lnTo>
                  <a:lnTo>
                    <a:pt x="138" y="2"/>
                  </a:lnTo>
                  <a:lnTo>
                    <a:pt x="138" y="2"/>
                  </a:lnTo>
                  <a:lnTo>
                    <a:pt x="114" y="4"/>
                  </a:lnTo>
                  <a:lnTo>
                    <a:pt x="92" y="8"/>
                  </a:lnTo>
                  <a:lnTo>
                    <a:pt x="74" y="12"/>
                  </a:lnTo>
                  <a:lnTo>
                    <a:pt x="58" y="18"/>
                  </a:lnTo>
                  <a:lnTo>
                    <a:pt x="42" y="26"/>
                  </a:lnTo>
                  <a:lnTo>
                    <a:pt x="28" y="3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16" y="44"/>
                  </a:lnTo>
                  <a:lnTo>
                    <a:pt x="36" y="36"/>
                  </a:lnTo>
                  <a:lnTo>
                    <a:pt x="54" y="30"/>
                  </a:lnTo>
                  <a:lnTo>
                    <a:pt x="74" y="28"/>
                  </a:lnTo>
                  <a:lnTo>
                    <a:pt x="92" y="26"/>
                  </a:lnTo>
                  <a:lnTo>
                    <a:pt x="112" y="26"/>
                  </a:lnTo>
                  <a:lnTo>
                    <a:pt x="132" y="28"/>
                  </a:lnTo>
                  <a:lnTo>
                    <a:pt x="152" y="32"/>
                  </a:lnTo>
                  <a:lnTo>
                    <a:pt x="172" y="38"/>
                  </a:lnTo>
                  <a:lnTo>
                    <a:pt x="194" y="44"/>
                  </a:lnTo>
                  <a:lnTo>
                    <a:pt x="214" y="54"/>
                  </a:lnTo>
                  <a:lnTo>
                    <a:pt x="234" y="66"/>
                  </a:lnTo>
                  <a:lnTo>
                    <a:pt x="256" y="80"/>
                  </a:lnTo>
                  <a:lnTo>
                    <a:pt x="276" y="94"/>
                  </a:lnTo>
                  <a:lnTo>
                    <a:pt x="298" y="112"/>
                  </a:lnTo>
                  <a:lnTo>
                    <a:pt x="318" y="132"/>
                  </a:lnTo>
                  <a:lnTo>
                    <a:pt x="1212" y="1026"/>
                  </a:lnTo>
                  <a:lnTo>
                    <a:pt x="1120" y="1118"/>
                  </a:lnTo>
                  <a:lnTo>
                    <a:pt x="1120" y="1118"/>
                  </a:lnTo>
                  <a:lnTo>
                    <a:pt x="1114" y="1126"/>
                  </a:lnTo>
                  <a:lnTo>
                    <a:pt x="1108" y="1136"/>
                  </a:lnTo>
                  <a:lnTo>
                    <a:pt x="1106" y="1146"/>
                  </a:lnTo>
                  <a:lnTo>
                    <a:pt x="1104" y="1154"/>
                  </a:lnTo>
                  <a:lnTo>
                    <a:pt x="1106" y="1164"/>
                  </a:lnTo>
                  <a:lnTo>
                    <a:pt x="1108" y="1174"/>
                  </a:lnTo>
                  <a:lnTo>
                    <a:pt x="1112" y="1182"/>
                  </a:lnTo>
                  <a:lnTo>
                    <a:pt x="1118" y="1190"/>
                  </a:lnTo>
                  <a:lnTo>
                    <a:pt x="1118" y="1190"/>
                  </a:lnTo>
                  <a:lnTo>
                    <a:pt x="1126" y="1194"/>
                  </a:lnTo>
                  <a:lnTo>
                    <a:pt x="1134" y="1200"/>
                  </a:lnTo>
                  <a:lnTo>
                    <a:pt x="1142" y="1202"/>
                  </a:lnTo>
                  <a:lnTo>
                    <a:pt x="1152" y="1204"/>
                  </a:lnTo>
                  <a:lnTo>
                    <a:pt x="1874" y="1206"/>
                  </a:lnTo>
                  <a:lnTo>
                    <a:pt x="1874" y="1206"/>
                  </a:lnTo>
                  <a:lnTo>
                    <a:pt x="1892" y="1206"/>
                  </a:lnTo>
                  <a:lnTo>
                    <a:pt x="1910" y="1202"/>
                  </a:lnTo>
                  <a:lnTo>
                    <a:pt x="1926" y="1194"/>
                  </a:lnTo>
                  <a:lnTo>
                    <a:pt x="1940" y="1182"/>
                  </a:lnTo>
                  <a:lnTo>
                    <a:pt x="1940" y="1182"/>
                  </a:lnTo>
                  <a:lnTo>
                    <a:pt x="1952" y="1168"/>
                  </a:lnTo>
                  <a:lnTo>
                    <a:pt x="1960" y="1152"/>
                  </a:lnTo>
                  <a:lnTo>
                    <a:pt x="1964" y="1134"/>
                  </a:lnTo>
                  <a:lnTo>
                    <a:pt x="1964" y="1116"/>
                  </a:lnTo>
                  <a:lnTo>
                    <a:pt x="1964" y="1116"/>
                  </a:lnTo>
                  <a:close/>
                </a:path>
              </a:pathLst>
            </a:custGeom>
            <a:solidFill>
              <a:srgbClr val="EB8C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4262438" y="6235700"/>
              <a:ext cx="1327150" cy="444500"/>
            </a:xfrm>
            <a:custGeom>
              <a:rect b="b" l="l" r="r" t="t"/>
              <a:pathLst>
                <a:path extrusionOk="0" h="280" w="836">
                  <a:moveTo>
                    <a:pt x="836" y="0"/>
                  </a:moveTo>
                  <a:lnTo>
                    <a:pt x="0" y="0"/>
                  </a:lnTo>
                  <a:lnTo>
                    <a:pt x="0" y="280"/>
                  </a:lnTo>
                  <a:lnTo>
                    <a:pt x="566" y="280"/>
                  </a:lnTo>
                  <a:lnTo>
                    <a:pt x="566" y="280"/>
                  </a:lnTo>
                  <a:lnTo>
                    <a:pt x="574" y="280"/>
                  </a:lnTo>
                  <a:lnTo>
                    <a:pt x="594" y="276"/>
                  </a:lnTo>
                  <a:lnTo>
                    <a:pt x="608" y="274"/>
                  </a:lnTo>
                  <a:lnTo>
                    <a:pt x="624" y="268"/>
                  </a:lnTo>
                  <a:lnTo>
                    <a:pt x="644" y="260"/>
                  </a:lnTo>
                  <a:lnTo>
                    <a:pt x="662" y="248"/>
                  </a:lnTo>
                  <a:lnTo>
                    <a:pt x="684" y="234"/>
                  </a:lnTo>
                  <a:lnTo>
                    <a:pt x="706" y="216"/>
                  </a:lnTo>
                  <a:lnTo>
                    <a:pt x="728" y="192"/>
                  </a:lnTo>
                  <a:lnTo>
                    <a:pt x="750" y="166"/>
                  </a:lnTo>
                  <a:lnTo>
                    <a:pt x="774" y="132"/>
                  </a:lnTo>
                  <a:lnTo>
                    <a:pt x="796" y="94"/>
                  </a:lnTo>
                  <a:lnTo>
                    <a:pt x="816" y="50"/>
                  </a:lnTo>
                  <a:lnTo>
                    <a:pt x="836" y="0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B6AF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>
              <a:off x="2208213" y="4797425"/>
              <a:ext cx="3155950" cy="1917700"/>
            </a:xfrm>
            <a:custGeom>
              <a:rect b="b" l="l" r="r" t="t"/>
              <a:pathLst>
                <a:path extrusionOk="0" h="1208" w="1988">
                  <a:moveTo>
                    <a:pt x="698" y="1204"/>
                  </a:moveTo>
                  <a:lnTo>
                    <a:pt x="698" y="1204"/>
                  </a:lnTo>
                  <a:lnTo>
                    <a:pt x="676" y="1202"/>
                  </a:lnTo>
                  <a:lnTo>
                    <a:pt x="654" y="1194"/>
                  </a:lnTo>
                  <a:lnTo>
                    <a:pt x="630" y="1184"/>
                  </a:lnTo>
                  <a:lnTo>
                    <a:pt x="608" y="1170"/>
                  </a:lnTo>
                  <a:lnTo>
                    <a:pt x="586" y="1154"/>
                  </a:lnTo>
                  <a:lnTo>
                    <a:pt x="564" y="1136"/>
                  </a:lnTo>
                  <a:lnTo>
                    <a:pt x="522" y="1098"/>
                  </a:lnTo>
                  <a:lnTo>
                    <a:pt x="186" y="762"/>
                  </a:lnTo>
                  <a:lnTo>
                    <a:pt x="98" y="850"/>
                  </a:lnTo>
                  <a:lnTo>
                    <a:pt x="98" y="850"/>
                  </a:lnTo>
                  <a:lnTo>
                    <a:pt x="86" y="860"/>
                  </a:lnTo>
                  <a:lnTo>
                    <a:pt x="70" y="866"/>
                  </a:lnTo>
                  <a:lnTo>
                    <a:pt x="56" y="868"/>
                  </a:lnTo>
                  <a:lnTo>
                    <a:pt x="40" y="866"/>
                  </a:lnTo>
                  <a:lnTo>
                    <a:pt x="26" y="858"/>
                  </a:lnTo>
                  <a:lnTo>
                    <a:pt x="16" y="848"/>
                  </a:lnTo>
                  <a:lnTo>
                    <a:pt x="10" y="842"/>
                  </a:lnTo>
                  <a:lnTo>
                    <a:pt x="8" y="834"/>
                  </a:lnTo>
                  <a:lnTo>
                    <a:pt x="4" y="826"/>
                  </a:lnTo>
                  <a:lnTo>
                    <a:pt x="4" y="816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2" y="74"/>
                  </a:lnTo>
                  <a:lnTo>
                    <a:pt x="6" y="56"/>
                  </a:lnTo>
                  <a:lnTo>
                    <a:pt x="14" y="38"/>
                  </a:lnTo>
                  <a:lnTo>
                    <a:pt x="26" y="24"/>
                  </a:lnTo>
                  <a:lnTo>
                    <a:pt x="40" y="12"/>
                  </a:lnTo>
                  <a:lnTo>
                    <a:pt x="56" y="4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818" y="2"/>
                  </a:lnTo>
                  <a:lnTo>
                    <a:pt x="818" y="2"/>
                  </a:lnTo>
                  <a:lnTo>
                    <a:pt x="826" y="2"/>
                  </a:lnTo>
                  <a:lnTo>
                    <a:pt x="836" y="6"/>
                  </a:lnTo>
                  <a:lnTo>
                    <a:pt x="842" y="8"/>
                  </a:lnTo>
                  <a:lnTo>
                    <a:pt x="850" y="14"/>
                  </a:lnTo>
                  <a:lnTo>
                    <a:pt x="860" y="24"/>
                  </a:lnTo>
                  <a:lnTo>
                    <a:pt x="868" y="38"/>
                  </a:lnTo>
                  <a:lnTo>
                    <a:pt x="870" y="52"/>
                  </a:lnTo>
                  <a:lnTo>
                    <a:pt x="868" y="68"/>
                  </a:lnTo>
                  <a:lnTo>
                    <a:pt x="862" y="84"/>
                  </a:lnTo>
                  <a:lnTo>
                    <a:pt x="858" y="90"/>
                  </a:lnTo>
                  <a:lnTo>
                    <a:pt x="852" y="98"/>
                  </a:lnTo>
                  <a:lnTo>
                    <a:pt x="768" y="182"/>
                  </a:lnTo>
                  <a:lnTo>
                    <a:pt x="768" y="182"/>
                  </a:lnTo>
                  <a:lnTo>
                    <a:pt x="1658" y="1072"/>
                  </a:lnTo>
                  <a:lnTo>
                    <a:pt x="1658" y="1072"/>
                  </a:lnTo>
                  <a:lnTo>
                    <a:pt x="1678" y="1092"/>
                  </a:lnTo>
                  <a:lnTo>
                    <a:pt x="1700" y="1110"/>
                  </a:lnTo>
                  <a:lnTo>
                    <a:pt x="1722" y="1124"/>
                  </a:lnTo>
                  <a:lnTo>
                    <a:pt x="1744" y="1138"/>
                  </a:lnTo>
                  <a:lnTo>
                    <a:pt x="1766" y="1150"/>
                  </a:lnTo>
                  <a:lnTo>
                    <a:pt x="1788" y="1158"/>
                  </a:lnTo>
                  <a:lnTo>
                    <a:pt x="1810" y="1166"/>
                  </a:lnTo>
                  <a:lnTo>
                    <a:pt x="1832" y="1172"/>
                  </a:lnTo>
                  <a:lnTo>
                    <a:pt x="1854" y="1174"/>
                  </a:lnTo>
                  <a:lnTo>
                    <a:pt x="1876" y="1174"/>
                  </a:lnTo>
                  <a:lnTo>
                    <a:pt x="1896" y="1174"/>
                  </a:lnTo>
                  <a:lnTo>
                    <a:pt x="1918" y="1170"/>
                  </a:lnTo>
                  <a:lnTo>
                    <a:pt x="1936" y="1162"/>
                  </a:lnTo>
                  <a:lnTo>
                    <a:pt x="1954" y="1154"/>
                  </a:lnTo>
                  <a:lnTo>
                    <a:pt x="1972" y="1142"/>
                  </a:lnTo>
                  <a:lnTo>
                    <a:pt x="1988" y="1128"/>
                  </a:lnTo>
                  <a:lnTo>
                    <a:pt x="1988" y="1128"/>
                  </a:lnTo>
                  <a:lnTo>
                    <a:pt x="1980" y="1140"/>
                  </a:lnTo>
                  <a:lnTo>
                    <a:pt x="1968" y="1150"/>
                  </a:lnTo>
                  <a:lnTo>
                    <a:pt x="1952" y="1162"/>
                  </a:lnTo>
                  <a:lnTo>
                    <a:pt x="1930" y="1176"/>
                  </a:lnTo>
                  <a:lnTo>
                    <a:pt x="1902" y="1188"/>
                  </a:lnTo>
                  <a:lnTo>
                    <a:pt x="1886" y="1194"/>
                  </a:lnTo>
                  <a:lnTo>
                    <a:pt x="1868" y="1200"/>
                  </a:lnTo>
                  <a:lnTo>
                    <a:pt x="1848" y="1204"/>
                  </a:lnTo>
                  <a:lnTo>
                    <a:pt x="1826" y="1206"/>
                  </a:lnTo>
                  <a:lnTo>
                    <a:pt x="1826" y="1206"/>
                  </a:lnTo>
                  <a:lnTo>
                    <a:pt x="1762" y="1208"/>
                  </a:lnTo>
                  <a:lnTo>
                    <a:pt x="1628" y="1208"/>
                  </a:lnTo>
                  <a:lnTo>
                    <a:pt x="1242" y="1206"/>
                  </a:lnTo>
                  <a:lnTo>
                    <a:pt x="698" y="1204"/>
                  </a:lnTo>
                  <a:lnTo>
                    <a:pt x="698" y="1204"/>
                  </a:lnTo>
                  <a:close/>
                </a:path>
              </a:pathLst>
            </a:custGeom>
            <a:solidFill>
              <a:srgbClr val="F36E2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2195513" y="4791075"/>
              <a:ext cx="3184525" cy="1924050"/>
            </a:xfrm>
            <a:custGeom>
              <a:rect b="b" l="l" r="r" t="t"/>
              <a:pathLst>
                <a:path extrusionOk="0" h="1212" w="2006">
                  <a:moveTo>
                    <a:pt x="704" y="1212"/>
                  </a:moveTo>
                  <a:lnTo>
                    <a:pt x="704" y="1212"/>
                  </a:lnTo>
                  <a:lnTo>
                    <a:pt x="694" y="1212"/>
                  </a:lnTo>
                  <a:lnTo>
                    <a:pt x="682" y="1210"/>
                  </a:lnTo>
                  <a:lnTo>
                    <a:pt x="658" y="1202"/>
                  </a:lnTo>
                  <a:lnTo>
                    <a:pt x="634" y="1190"/>
                  </a:lnTo>
                  <a:lnTo>
                    <a:pt x="610" y="1174"/>
                  </a:lnTo>
                  <a:lnTo>
                    <a:pt x="586" y="1158"/>
                  </a:lnTo>
                  <a:lnTo>
                    <a:pt x="564" y="1138"/>
                  </a:lnTo>
                  <a:lnTo>
                    <a:pt x="520" y="1098"/>
                  </a:lnTo>
                  <a:lnTo>
                    <a:pt x="186" y="762"/>
                  </a:lnTo>
                  <a:lnTo>
                    <a:pt x="98" y="852"/>
                  </a:lnTo>
                  <a:lnTo>
                    <a:pt x="98" y="852"/>
                  </a:lnTo>
                  <a:lnTo>
                    <a:pt x="84" y="862"/>
                  </a:lnTo>
                  <a:lnTo>
                    <a:pt x="70" y="868"/>
                  </a:lnTo>
                  <a:lnTo>
                    <a:pt x="54" y="868"/>
                  </a:lnTo>
                  <a:lnTo>
                    <a:pt x="40" y="866"/>
                  </a:lnTo>
                  <a:lnTo>
                    <a:pt x="26" y="860"/>
                  </a:lnTo>
                  <a:lnTo>
                    <a:pt x="14" y="850"/>
                  </a:lnTo>
                  <a:lnTo>
                    <a:pt x="10" y="842"/>
                  </a:lnTo>
                  <a:lnTo>
                    <a:pt x="6" y="836"/>
                  </a:lnTo>
                  <a:lnTo>
                    <a:pt x="4" y="826"/>
                  </a:lnTo>
                  <a:lnTo>
                    <a:pt x="2" y="818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76"/>
                  </a:lnTo>
                  <a:lnTo>
                    <a:pt x="6" y="56"/>
                  </a:lnTo>
                  <a:lnTo>
                    <a:pt x="14" y="40"/>
                  </a:lnTo>
                  <a:lnTo>
                    <a:pt x="24" y="26"/>
                  </a:lnTo>
                  <a:lnTo>
                    <a:pt x="40" y="14"/>
                  </a:lnTo>
                  <a:lnTo>
                    <a:pt x="56" y="6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816" y="2"/>
                  </a:lnTo>
                  <a:lnTo>
                    <a:pt x="816" y="2"/>
                  </a:lnTo>
                  <a:lnTo>
                    <a:pt x="826" y="4"/>
                  </a:lnTo>
                  <a:lnTo>
                    <a:pt x="834" y="6"/>
                  </a:lnTo>
                  <a:lnTo>
                    <a:pt x="842" y="10"/>
                  </a:lnTo>
                  <a:lnTo>
                    <a:pt x="848" y="14"/>
                  </a:lnTo>
                  <a:lnTo>
                    <a:pt x="860" y="26"/>
                  </a:lnTo>
                  <a:lnTo>
                    <a:pt x="866" y="40"/>
                  </a:lnTo>
                  <a:lnTo>
                    <a:pt x="868" y="54"/>
                  </a:lnTo>
                  <a:lnTo>
                    <a:pt x="868" y="70"/>
                  </a:lnTo>
                  <a:lnTo>
                    <a:pt x="862" y="84"/>
                  </a:lnTo>
                  <a:lnTo>
                    <a:pt x="856" y="92"/>
                  </a:lnTo>
                  <a:lnTo>
                    <a:pt x="850" y="98"/>
                  </a:lnTo>
                  <a:lnTo>
                    <a:pt x="762" y="184"/>
                  </a:lnTo>
                  <a:lnTo>
                    <a:pt x="762" y="184"/>
                  </a:lnTo>
                  <a:lnTo>
                    <a:pt x="1654" y="1076"/>
                  </a:lnTo>
                  <a:lnTo>
                    <a:pt x="1654" y="1076"/>
                  </a:lnTo>
                  <a:lnTo>
                    <a:pt x="1678" y="1098"/>
                  </a:lnTo>
                  <a:lnTo>
                    <a:pt x="1702" y="1116"/>
                  </a:lnTo>
                  <a:lnTo>
                    <a:pt x="1726" y="1132"/>
                  </a:lnTo>
                  <a:lnTo>
                    <a:pt x="1750" y="1146"/>
                  </a:lnTo>
                  <a:lnTo>
                    <a:pt x="1774" y="1158"/>
                  </a:lnTo>
                  <a:lnTo>
                    <a:pt x="1798" y="1168"/>
                  </a:lnTo>
                  <a:lnTo>
                    <a:pt x="1822" y="1174"/>
                  </a:lnTo>
                  <a:lnTo>
                    <a:pt x="1846" y="1178"/>
                  </a:lnTo>
                  <a:lnTo>
                    <a:pt x="1868" y="1180"/>
                  </a:lnTo>
                  <a:lnTo>
                    <a:pt x="1892" y="1180"/>
                  </a:lnTo>
                  <a:lnTo>
                    <a:pt x="1914" y="1176"/>
                  </a:lnTo>
                  <a:lnTo>
                    <a:pt x="1934" y="1172"/>
                  </a:lnTo>
                  <a:lnTo>
                    <a:pt x="1954" y="1164"/>
                  </a:lnTo>
                  <a:lnTo>
                    <a:pt x="1972" y="1154"/>
                  </a:lnTo>
                  <a:lnTo>
                    <a:pt x="1990" y="1142"/>
                  </a:lnTo>
                  <a:lnTo>
                    <a:pt x="2006" y="1128"/>
                  </a:lnTo>
                  <a:lnTo>
                    <a:pt x="2006" y="1128"/>
                  </a:lnTo>
                  <a:lnTo>
                    <a:pt x="1994" y="1140"/>
                  </a:lnTo>
                  <a:lnTo>
                    <a:pt x="1978" y="1154"/>
                  </a:lnTo>
                  <a:lnTo>
                    <a:pt x="1958" y="1168"/>
                  </a:lnTo>
                  <a:lnTo>
                    <a:pt x="1932" y="1184"/>
                  </a:lnTo>
                  <a:lnTo>
                    <a:pt x="1902" y="1196"/>
                  </a:lnTo>
                  <a:lnTo>
                    <a:pt x="1886" y="1202"/>
                  </a:lnTo>
                  <a:lnTo>
                    <a:pt x="1868" y="1206"/>
                  </a:lnTo>
                  <a:lnTo>
                    <a:pt x="1850" y="1208"/>
                  </a:lnTo>
                  <a:lnTo>
                    <a:pt x="1830" y="1210"/>
                  </a:lnTo>
                  <a:lnTo>
                    <a:pt x="1830" y="1210"/>
                  </a:lnTo>
                  <a:lnTo>
                    <a:pt x="704" y="1212"/>
                  </a:lnTo>
                  <a:lnTo>
                    <a:pt x="704" y="1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1389063" y="4006850"/>
              <a:ext cx="444500" cy="1330325"/>
            </a:xfrm>
            <a:custGeom>
              <a:rect b="b" l="l" r="r" t="t"/>
              <a:pathLst>
                <a:path extrusionOk="0" h="838" w="280">
                  <a:moveTo>
                    <a:pt x="280" y="838"/>
                  </a:moveTo>
                  <a:lnTo>
                    <a:pt x="280" y="0"/>
                  </a:lnTo>
                  <a:lnTo>
                    <a:pt x="0" y="0"/>
                  </a:lnTo>
                  <a:lnTo>
                    <a:pt x="0" y="568"/>
                  </a:lnTo>
                  <a:lnTo>
                    <a:pt x="0" y="568"/>
                  </a:lnTo>
                  <a:lnTo>
                    <a:pt x="0" y="576"/>
                  </a:lnTo>
                  <a:lnTo>
                    <a:pt x="4" y="596"/>
                  </a:lnTo>
                  <a:lnTo>
                    <a:pt x="6" y="610"/>
                  </a:lnTo>
                  <a:lnTo>
                    <a:pt x="12" y="626"/>
                  </a:lnTo>
                  <a:lnTo>
                    <a:pt x="20" y="644"/>
                  </a:lnTo>
                  <a:lnTo>
                    <a:pt x="32" y="664"/>
                  </a:lnTo>
                  <a:lnTo>
                    <a:pt x="46" y="686"/>
                  </a:lnTo>
                  <a:lnTo>
                    <a:pt x="64" y="708"/>
                  </a:lnTo>
                  <a:lnTo>
                    <a:pt x="88" y="730"/>
                  </a:lnTo>
                  <a:lnTo>
                    <a:pt x="114" y="752"/>
                  </a:lnTo>
                  <a:lnTo>
                    <a:pt x="148" y="774"/>
                  </a:lnTo>
                  <a:lnTo>
                    <a:pt x="186" y="796"/>
                  </a:lnTo>
                  <a:lnTo>
                    <a:pt x="230" y="818"/>
                  </a:lnTo>
                  <a:lnTo>
                    <a:pt x="280" y="838"/>
                  </a:lnTo>
                  <a:lnTo>
                    <a:pt x="280" y="838"/>
                  </a:lnTo>
                  <a:close/>
                </a:path>
              </a:pathLst>
            </a:custGeom>
            <a:solidFill>
              <a:srgbClr val="B6AF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1354138" y="1936750"/>
              <a:ext cx="1914525" cy="3124200"/>
            </a:xfrm>
            <a:custGeom>
              <a:rect b="b" l="l" r="r" t="t"/>
              <a:pathLst>
                <a:path extrusionOk="0" h="1968" w="1206">
                  <a:moveTo>
                    <a:pt x="1116" y="0"/>
                  </a:moveTo>
                  <a:lnTo>
                    <a:pt x="394" y="2"/>
                  </a:lnTo>
                  <a:lnTo>
                    <a:pt x="394" y="2"/>
                  </a:lnTo>
                  <a:lnTo>
                    <a:pt x="384" y="4"/>
                  </a:lnTo>
                  <a:lnTo>
                    <a:pt x="376" y="6"/>
                  </a:lnTo>
                  <a:lnTo>
                    <a:pt x="368" y="12"/>
                  </a:lnTo>
                  <a:lnTo>
                    <a:pt x="362" y="16"/>
                  </a:lnTo>
                  <a:lnTo>
                    <a:pt x="362" y="16"/>
                  </a:lnTo>
                  <a:lnTo>
                    <a:pt x="356" y="24"/>
                  </a:lnTo>
                  <a:lnTo>
                    <a:pt x="352" y="32"/>
                  </a:lnTo>
                  <a:lnTo>
                    <a:pt x="348" y="42"/>
                  </a:lnTo>
                  <a:lnTo>
                    <a:pt x="348" y="52"/>
                  </a:lnTo>
                  <a:lnTo>
                    <a:pt x="348" y="62"/>
                  </a:lnTo>
                  <a:lnTo>
                    <a:pt x="352" y="70"/>
                  </a:lnTo>
                  <a:lnTo>
                    <a:pt x="356" y="80"/>
                  </a:lnTo>
                  <a:lnTo>
                    <a:pt x="362" y="88"/>
                  </a:lnTo>
                  <a:lnTo>
                    <a:pt x="456" y="182"/>
                  </a:lnTo>
                  <a:lnTo>
                    <a:pt x="412" y="226"/>
                  </a:lnTo>
                  <a:lnTo>
                    <a:pt x="412" y="226"/>
                  </a:lnTo>
                  <a:lnTo>
                    <a:pt x="116" y="520"/>
                  </a:lnTo>
                  <a:lnTo>
                    <a:pt x="116" y="520"/>
                  </a:lnTo>
                  <a:lnTo>
                    <a:pt x="78" y="562"/>
                  </a:lnTo>
                  <a:lnTo>
                    <a:pt x="60" y="586"/>
                  </a:lnTo>
                  <a:lnTo>
                    <a:pt x="42" y="608"/>
                  </a:lnTo>
                  <a:lnTo>
                    <a:pt x="28" y="632"/>
                  </a:lnTo>
                  <a:lnTo>
                    <a:pt x="16" y="656"/>
                  </a:lnTo>
                  <a:lnTo>
                    <a:pt x="8" y="678"/>
                  </a:lnTo>
                  <a:lnTo>
                    <a:pt x="6" y="690"/>
                  </a:lnTo>
                  <a:lnTo>
                    <a:pt x="6" y="700"/>
                  </a:lnTo>
                  <a:lnTo>
                    <a:pt x="6" y="700"/>
                  </a:lnTo>
                  <a:lnTo>
                    <a:pt x="2" y="1250"/>
                  </a:lnTo>
                  <a:lnTo>
                    <a:pt x="0" y="1632"/>
                  </a:lnTo>
                  <a:lnTo>
                    <a:pt x="2" y="1766"/>
                  </a:lnTo>
                  <a:lnTo>
                    <a:pt x="2" y="1828"/>
                  </a:lnTo>
                  <a:lnTo>
                    <a:pt x="2" y="1828"/>
                  </a:lnTo>
                  <a:lnTo>
                    <a:pt x="6" y="1852"/>
                  </a:lnTo>
                  <a:lnTo>
                    <a:pt x="8" y="1874"/>
                  </a:lnTo>
                  <a:lnTo>
                    <a:pt x="14" y="1892"/>
                  </a:lnTo>
                  <a:lnTo>
                    <a:pt x="20" y="1908"/>
                  </a:lnTo>
                  <a:lnTo>
                    <a:pt x="26" y="1924"/>
                  </a:lnTo>
                  <a:lnTo>
                    <a:pt x="34" y="1938"/>
                  </a:lnTo>
                  <a:lnTo>
                    <a:pt x="54" y="1968"/>
                  </a:lnTo>
                  <a:lnTo>
                    <a:pt x="54" y="1968"/>
                  </a:lnTo>
                  <a:lnTo>
                    <a:pt x="44" y="1950"/>
                  </a:lnTo>
                  <a:lnTo>
                    <a:pt x="38" y="1930"/>
                  </a:lnTo>
                  <a:lnTo>
                    <a:pt x="32" y="1912"/>
                  </a:lnTo>
                  <a:lnTo>
                    <a:pt x="28" y="1894"/>
                  </a:lnTo>
                  <a:lnTo>
                    <a:pt x="26" y="1874"/>
                  </a:lnTo>
                  <a:lnTo>
                    <a:pt x="26" y="1854"/>
                  </a:lnTo>
                  <a:lnTo>
                    <a:pt x="28" y="1834"/>
                  </a:lnTo>
                  <a:lnTo>
                    <a:pt x="32" y="1814"/>
                  </a:lnTo>
                  <a:lnTo>
                    <a:pt x="38" y="1794"/>
                  </a:lnTo>
                  <a:lnTo>
                    <a:pt x="46" y="1772"/>
                  </a:lnTo>
                  <a:lnTo>
                    <a:pt x="56" y="1752"/>
                  </a:lnTo>
                  <a:lnTo>
                    <a:pt x="66" y="1732"/>
                  </a:lnTo>
                  <a:lnTo>
                    <a:pt x="80" y="1710"/>
                  </a:lnTo>
                  <a:lnTo>
                    <a:pt x="96" y="1690"/>
                  </a:lnTo>
                  <a:lnTo>
                    <a:pt x="114" y="1668"/>
                  </a:lnTo>
                  <a:lnTo>
                    <a:pt x="132" y="1648"/>
                  </a:lnTo>
                  <a:lnTo>
                    <a:pt x="1026" y="752"/>
                  </a:lnTo>
                  <a:lnTo>
                    <a:pt x="1118" y="846"/>
                  </a:lnTo>
                  <a:lnTo>
                    <a:pt x="1118" y="846"/>
                  </a:lnTo>
                  <a:lnTo>
                    <a:pt x="1126" y="852"/>
                  </a:lnTo>
                  <a:lnTo>
                    <a:pt x="1136" y="856"/>
                  </a:lnTo>
                  <a:lnTo>
                    <a:pt x="1146" y="860"/>
                  </a:lnTo>
                  <a:lnTo>
                    <a:pt x="1154" y="860"/>
                  </a:lnTo>
                  <a:lnTo>
                    <a:pt x="1164" y="860"/>
                  </a:lnTo>
                  <a:lnTo>
                    <a:pt x="1172" y="858"/>
                  </a:lnTo>
                  <a:lnTo>
                    <a:pt x="1182" y="852"/>
                  </a:lnTo>
                  <a:lnTo>
                    <a:pt x="1188" y="846"/>
                  </a:lnTo>
                  <a:lnTo>
                    <a:pt x="1188" y="846"/>
                  </a:lnTo>
                  <a:lnTo>
                    <a:pt x="1194" y="840"/>
                  </a:lnTo>
                  <a:lnTo>
                    <a:pt x="1200" y="832"/>
                  </a:lnTo>
                  <a:lnTo>
                    <a:pt x="1202" y="822"/>
                  </a:lnTo>
                  <a:lnTo>
                    <a:pt x="1204" y="812"/>
                  </a:lnTo>
                  <a:lnTo>
                    <a:pt x="1206" y="92"/>
                  </a:lnTo>
                  <a:lnTo>
                    <a:pt x="1206" y="92"/>
                  </a:lnTo>
                  <a:lnTo>
                    <a:pt x="1206" y="72"/>
                  </a:lnTo>
                  <a:lnTo>
                    <a:pt x="1202" y="54"/>
                  </a:lnTo>
                  <a:lnTo>
                    <a:pt x="1194" y="38"/>
                  </a:lnTo>
                  <a:lnTo>
                    <a:pt x="1182" y="24"/>
                  </a:lnTo>
                  <a:lnTo>
                    <a:pt x="1182" y="24"/>
                  </a:lnTo>
                  <a:lnTo>
                    <a:pt x="1168" y="12"/>
                  </a:lnTo>
                  <a:lnTo>
                    <a:pt x="1152" y="4"/>
                  </a:lnTo>
                  <a:lnTo>
                    <a:pt x="1134" y="0"/>
                  </a:lnTo>
                  <a:lnTo>
                    <a:pt x="1116" y="0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6615113" y="2581275"/>
              <a:ext cx="444500" cy="1333500"/>
            </a:xfrm>
            <a:custGeom>
              <a:rect b="b" l="l" r="r" t="t"/>
              <a:pathLst>
                <a:path extrusionOk="0" h="840" w="280">
                  <a:moveTo>
                    <a:pt x="0" y="0"/>
                  </a:moveTo>
                  <a:lnTo>
                    <a:pt x="0" y="840"/>
                  </a:lnTo>
                  <a:lnTo>
                    <a:pt x="280" y="840"/>
                  </a:lnTo>
                  <a:lnTo>
                    <a:pt x="280" y="270"/>
                  </a:lnTo>
                  <a:lnTo>
                    <a:pt x="280" y="270"/>
                  </a:lnTo>
                  <a:lnTo>
                    <a:pt x="280" y="264"/>
                  </a:lnTo>
                  <a:lnTo>
                    <a:pt x="276" y="244"/>
                  </a:lnTo>
                  <a:lnTo>
                    <a:pt x="272" y="230"/>
                  </a:lnTo>
                  <a:lnTo>
                    <a:pt x="268" y="212"/>
                  </a:lnTo>
                  <a:lnTo>
                    <a:pt x="260" y="194"/>
                  </a:lnTo>
                  <a:lnTo>
                    <a:pt x="248" y="174"/>
                  </a:lnTo>
                  <a:lnTo>
                    <a:pt x="234" y="154"/>
                  </a:lnTo>
                  <a:lnTo>
                    <a:pt x="216" y="132"/>
                  </a:lnTo>
                  <a:lnTo>
                    <a:pt x="192" y="110"/>
                  </a:lnTo>
                  <a:lnTo>
                    <a:pt x="166" y="86"/>
                  </a:lnTo>
                  <a:lnTo>
                    <a:pt x="132" y="64"/>
                  </a:lnTo>
                  <a:lnTo>
                    <a:pt x="94" y="42"/>
                  </a:lnTo>
                  <a:lnTo>
                    <a:pt x="50" y="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6AF9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5173663" y="2800350"/>
              <a:ext cx="1920875" cy="3184525"/>
            </a:xfrm>
            <a:custGeom>
              <a:rect b="b" l="l" r="r" t="t"/>
              <a:pathLst>
                <a:path extrusionOk="0" h="2006" w="1210">
                  <a:moveTo>
                    <a:pt x="1210" y="1302"/>
                  </a:moveTo>
                  <a:lnTo>
                    <a:pt x="1210" y="1302"/>
                  </a:lnTo>
                  <a:lnTo>
                    <a:pt x="1210" y="1312"/>
                  </a:lnTo>
                  <a:lnTo>
                    <a:pt x="1208" y="1324"/>
                  </a:lnTo>
                  <a:lnTo>
                    <a:pt x="1200" y="1348"/>
                  </a:lnTo>
                  <a:lnTo>
                    <a:pt x="1188" y="1372"/>
                  </a:lnTo>
                  <a:lnTo>
                    <a:pt x="1172" y="1396"/>
                  </a:lnTo>
                  <a:lnTo>
                    <a:pt x="1156" y="1420"/>
                  </a:lnTo>
                  <a:lnTo>
                    <a:pt x="1136" y="1444"/>
                  </a:lnTo>
                  <a:lnTo>
                    <a:pt x="1096" y="1486"/>
                  </a:lnTo>
                  <a:lnTo>
                    <a:pt x="760" y="1822"/>
                  </a:lnTo>
                  <a:lnTo>
                    <a:pt x="850" y="1908"/>
                  </a:lnTo>
                  <a:lnTo>
                    <a:pt x="850" y="1908"/>
                  </a:lnTo>
                  <a:lnTo>
                    <a:pt x="860" y="1922"/>
                  </a:lnTo>
                  <a:lnTo>
                    <a:pt x="866" y="1936"/>
                  </a:lnTo>
                  <a:lnTo>
                    <a:pt x="866" y="1952"/>
                  </a:lnTo>
                  <a:lnTo>
                    <a:pt x="864" y="1968"/>
                  </a:lnTo>
                  <a:lnTo>
                    <a:pt x="858" y="1980"/>
                  </a:lnTo>
                  <a:lnTo>
                    <a:pt x="848" y="1992"/>
                  </a:lnTo>
                  <a:lnTo>
                    <a:pt x="840" y="1996"/>
                  </a:lnTo>
                  <a:lnTo>
                    <a:pt x="834" y="2000"/>
                  </a:lnTo>
                  <a:lnTo>
                    <a:pt x="826" y="2002"/>
                  </a:lnTo>
                  <a:lnTo>
                    <a:pt x="816" y="2004"/>
                  </a:lnTo>
                  <a:lnTo>
                    <a:pt x="94" y="2006"/>
                  </a:lnTo>
                  <a:lnTo>
                    <a:pt x="94" y="2006"/>
                  </a:lnTo>
                  <a:lnTo>
                    <a:pt x="74" y="2006"/>
                  </a:lnTo>
                  <a:lnTo>
                    <a:pt x="56" y="2002"/>
                  </a:lnTo>
                  <a:lnTo>
                    <a:pt x="38" y="1994"/>
                  </a:lnTo>
                  <a:lnTo>
                    <a:pt x="24" y="1982"/>
                  </a:lnTo>
                  <a:lnTo>
                    <a:pt x="12" y="1968"/>
                  </a:lnTo>
                  <a:lnTo>
                    <a:pt x="4" y="1950"/>
                  </a:lnTo>
                  <a:lnTo>
                    <a:pt x="0" y="1932"/>
                  </a:lnTo>
                  <a:lnTo>
                    <a:pt x="0" y="1910"/>
                  </a:lnTo>
                  <a:lnTo>
                    <a:pt x="2" y="1190"/>
                  </a:lnTo>
                  <a:lnTo>
                    <a:pt x="2" y="1190"/>
                  </a:lnTo>
                  <a:lnTo>
                    <a:pt x="2" y="1180"/>
                  </a:lnTo>
                  <a:lnTo>
                    <a:pt x="6" y="1172"/>
                  </a:lnTo>
                  <a:lnTo>
                    <a:pt x="8" y="1164"/>
                  </a:lnTo>
                  <a:lnTo>
                    <a:pt x="14" y="1158"/>
                  </a:lnTo>
                  <a:lnTo>
                    <a:pt x="24" y="1146"/>
                  </a:lnTo>
                  <a:lnTo>
                    <a:pt x="38" y="1140"/>
                  </a:lnTo>
                  <a:lnTo>
                    <a:pt x="52" y="1138"/>
                  </a:lnTo>
                  <a:lnTo>
                    <a:pt x="68" y="1138"/>
                  </a:lnTo>
                  <a:lnTo>
                    <a:pt x="84" y="1144"/>
                  </a:lnTo>
                  <a:lnTo>
                    <a:pt x="90" y="1150"/>
                  </a:lnTo>
                  <a:lnTo>
                    <a:pt x="98" y="1156"/>
                  </a:lnTo>
                  <a:lnTo>
                    <a:pt x="182" y="1244"/>
                  </a:lnTo>
                  <a:lnTo>
                    <a:pt x="182" y="1244"/>
                  </a:lnTo>
                  <a:lnTo>
                    <a:pt x="1074" y="350"/>
                  </a:lnTo>
                  <a:lnTo>
                    <a:pt x="1074" y="350"/>
                  </a:lnTo>
                  <a:lnTo>
                    <a:pt x="1096" y="328"/>
                  </a:lnTo>
                  <a:lnTo>
                    <a:pt x="1114" y="304"/>
                  </a:lnTo>
                  <a:lnTo>
                    <a:pt x="1130" y="280"/>
                  </a:lnTo>
                  <a:lnTo>
                    <a:pt x="1144" y="256"/>
                  </a:lnTo>
                  <a:lnTo>
                    <a:pt x="1156" y="230"/>
                  </a:lnTo>
                  <a:lnTo>
                    <a:pt x="1166" y="206"/>
                  </a:lnTo>
                  <a:lnTo>
                    <a:pt x="1172" y="182"/>
                  </a:lnTo>
                  <a:lnTo>
                    <a:pt x="1176" y="160"/>
                  </a:lnTo>
                  <a:lnTo>
                    <a:pt x="1178" y="136"/>
                  </a:lnTo>
                  <a:lnTo>
                    <a:pt x="1176" y="114"/>
                  </a:lnTo>
                  <a:lnTo>
                    <a:pt x="1174" y="92"/>
                  </a:lnTo>
                  <a:lnTo>
                    <a:pt x="1168" y="70"/>
                  </a:lnTo>
                  <a:lnTo>
                    <a:pt x="1162" y="52"/>
                  </a:lnTo>
                  <a:lnTo>
                    <a:pt x="1152" y="32"/>
                  </a:lnTo>
                  <a:lnTo>
                    <a:pt x="1140" y="16"/>
                  </a:lnTo>
                  <a:lnTo>
                    <a:pt x="1126" y="0"/>
                  </a:lnTo>
                  <a:lnTo>
                    <a:pt x="1126" y="0"/>
                  </a:lnTo>
                  <a:lnTo>
                    <a:pt x="1138" y="12"/>
                  </a:lnTo>
                  <a:lnTo>
                    <a:pt x="1152" y="26"/>
                  </a:lnTo>
                  <a:lnTo>
                    <a:pt x="1166" y="48"/>
                  </a:lnTo>
                  <a:lnTo>
                    <a:pt x="1182" y="72"/>
                  </a:lnTo>
                  <a:lnTo>
                    <a:pt x="1194" y="102"/>
                  </a:lnTo>
                  <a:lnTo>
                    <a:pt x="1200" y="120"/>
                  </a:lnTo>
                  <a:lnTo>
                    <a:pt x="1204" y="138"/>
                  </a:lnTo>
                  <a:lnTo>
                    <a:pt x="1206" y="156"/>
                  </a:lnTo>
                  <a:lnTo>
                    <a:pt x="1206" y="174"/>
                  </a:lnTo>
                  <a:lnTo>
                    <a:pt x="1206" y="174"/>
                  </a:lnTo>
                  <a:lnTo>
                    <a:pt x="1210" y="1302"/>
                  </a:lnTo>
                  <a:lnTo>
                    <a:pt x="1210" y="13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3105363" y="3110750"/>
              <a:ext cx="2404821" cy="1645400"/>
            </a:xfrm>
            <a:custGeom>
              <a:rect b="b" l="l" r="r" t="t"/>
              <a:pathLst>
                <a:path extrusionOk="0" h="256" w="644">
                  <a:moveTo>
                    <a:pt x="608" y="38"/>
                  </a:moveTo>
                  <a:lnTo>
                    <a:pt x="608" y="38"/>
                  </a:lnTo>
                  <a:lnTo>
                    <a:pt x="588" y="22"/>
                  </a:lnTo>
                  <a:lnTo>
                    <a:pt x="578" y="16"/>
                  </a:lnTo>
                  <a:lnTo>
                    <a:pt x="566" y="10"/>
                  </a:lnTo>
                  <a:lnTo>
                    <a:pt x="556" y="6"/>
                  </a:lnTo>
                  <a:lnTo>
                    <a:pt x="542" y="2"/>
                  </a:lnTo>
                  <a:lnTo>
                    <a:pt x="530" y="2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504" y="2"/>
                  </a:lnTo>
                  <a:lnTo>
                    <a:pt x="492" y="2"/>
                  </a:lnTo>
                  <a:lnTo>
                    <a:pt x="480" y="6"/>
                  </a:lnTo>
                  <a:lnTo>
                    <a:pt x="468" y="10"/>
                  </a:lnTo>
                  <a:lnTo>
                    <a:pt x="456" y="16"/>
                  </a:lnTo>
                  <a:lnTo>
                    <a:pt x="446" y="22"/>
                  </a:lnTo>
                  <a:lnTo>
                    <a:pt x="428" y="38"/>
                  </a:lnTo>
                  <a:lnTo>
                    <a:pt x="428" y="38"/>
                  </a:lnTo>
                  <a:lnTo>
                    <a:pt x="418" y="48"/>
                  </a:lnTo>
                  <a:lnTo>
                    <a:pt x="412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56" y="60"/>
                  </a:lnTo>
                  <a:lnTo>
                    <a:pt x="44" y="64"/>
                  </a:lnTo>
                  <a:lnTo>
                    <a:pt x="32" y="70"/>
                  </a:lnTo>
                  <a:lnTo>
                    <a:pt x="22" y="78"/>
                  </a:lnTo>
                  <a:lnTo>
                    <a:pt x="12" y="88"/>
                  </a:lnTo>
                  <a:lnTo>
                    <a:pt x="6" y="100"/>
                  </a:lnTo>
                  <a:lnTo>
                    <a:pt x="2" y="114"/>
                  </a:lnTo>
                  <a:lnTo>
                    <a:pt x="0" y="128"/>
                  </a:lnTo>
                  <a:lnTo>
                    <a:pt x="0" y="128"/>
                  </a:lnTo>
                  <a:lnTo>
                    <a:pt x="2" y="142"/>
                  </a:lnTo>
                  <a:lnTo>
                    <a:pt x="6" y="156"/>
                  </a:lnTo>
                  <a:lnTo>
                    <a:pt x="12" y="168"/>
                  </a:lnTo>
                  <a:lnTo>
                    <a:pt x="22" y="178"/>
                  </a:lnTo>
                  <a:lnTo>
                    <a:pt x="32" y="186"/>
                  </a:lnTo>
                  <a:lnTo>
                    <a:pt x="44" y="192"/>
                  </a:lnTo>
                  <a:lnTo>
                    <a:pt x="56" y="196"/>
                  </a:lnTo>
                  <a:lnTo>
                    <a:pt x="72" y="198"/>
                  </a:lnTo>
                  <a:lnTo>
                    <a:pt x="412" y="198"/>
                  </a:lnTo>
                  <a:lnTo>
                    <a:pt x="412" y="198"/>
                  </a:lnTo>
                  <a:lnTo>
                    <a:pt x="418" y="208"/>
                  </a:lnTo>
                  <a:lnTo>
                    <a:pt x="428" y="218"/>
                  </a:lnTo>
                  <a:lnTo>
                    <a:pt x="428" y="218"/>
                  </a:lnTo>
                  <a:lnTo>
                    <a:pt x="446" y="234"/>
                  </a:lnTo>
                  <a:lnTo>
                    <a:pt x="456" y="240"/>
                  </a:lnTo>
                  <a:lnTo>
                    <a:pt x="468" y="246"/>
                  </a:lnTo>
                  <a:lnTo>
                    <a:pt x="480" y="250"/>
                  </a:lnTo>
                  <a:lnTo>
                    <a:pt x="492" y="252"/>
                  </a:lnTo>
                  <a:lnTo>
                    <a:pt x="504" y="254"/>
                  </a:lnTo>
                  <a:lnTo>
                    <a:pt x="518" y="256"/>
                  </a:lnTo>
                  <a:lnTo>
                    <a:pt x="518" y="256"/>
                  </a:lnTo>
                  <a:lnTo>
                    <a:pt x="530" y="254"/>
                  </a:lnTo>
                  <a:lnTo>
                    <a:pt x="542" y="252"/>
                  </a:lnTo>
                  <a:lnTo>
                    <a:pt x="556" y="250"/>
                  </a:lnTo>
                  <a:lnTo>
                    <a:pt x="566" y="246"/>
                  </a:lnTo>
                  <a:lnTo>
                    <a:pt x="578" y="240"/>
                  </a:lnTo>
                  <a:lnTo>
                    <a:pt x="588" y="234"/>
                  </a:lnTo>
                  <a:lnTo>
                    <a:pt x="608" y="218"/>
                  </a:lnTo>
                  <a:lnTo>
                    <a:pt x="608" y="218"/>
                  </a:lnTo>
                  <a:lnTo>
                    <a:pt x="622" y="200"/>
                  </a:lnTo>
                  <a:lnTo>
                    <a:pt x="630" y="188"/>
                  </a:lnTo>
                  <a:lnTo>
                    <a:pt x="634" y="178"/>
                  </a:lnTo>
                  <a:lnTo>
                    <a:pt x="638" y="166"/>
                  </a:lnTo>
                  <a:lnTo>
                    <a:pt x="642" y="154"/>
                  </a:lnTo>
                  <a:lnTo>
                    <a:pt x="644" y="140"/>
                  </a:lnTo>
                  <a:lnTo>
                    <a:pt x="644" y="128"/>
                  </a:lnTo>
                  <a:lnTo>
                    <a:pt x="644" y="128"/>
                  </a:lnTo>
                  <a:lnTo>
                    <a:pt x="644" y="114"/>
                  </a:lnTo>
                  <a:lnTo>
                    <a:pt x="642" y="102"/>
                  </a:lnTo>
                  <a:lnTo>
                    <a:pt x="638" y="90"/>
                  </a:lnTo>
                  <a:lnTo>
                    <a:pt x="634" y="78"/>
                  </a:lnTo>
                  <a:lnTo>
                    <a:pt x="630" y="68"/>
                  </a:lnTo>
                  <a:lnTo>
                    <a:pt x="622" y="56"/>
                  </a:lnTo>
                  <a:lnTo>
                    <a:pt x="608" y="3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2799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Digital Financial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GB" sz="2799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Service </a:t>
              </a:r>
              <a:endParaRPr/>
            </a:p>
          </p:txBody>
        </p:sp>
      </p:grpSp>
      <p:sp>
        <p:nvSpPr>
          <p:cNvPr id="137" name="Google Shape;137;p18"/>
          <p:cNvSpPr txBox="1"/>
          <p:nvPr>
            <p:ph type="title"/>
          </p:nvPr>
        </p:nvSpPr>
        <p:spPr>
          <a:xfrm>
            <a:off x="838091" y="365524"/>
            <a:ext cx="7145179" cy="1325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None/>
            </a:pPr>
            <a:r>
              <a:rPr b="1" lang="en-GB" sz="3599">
                <a:latin typeface="Arial"/>
                <a:ea typeface="Arial"/>
                <a:cs typeface="Arial"/>
                <a:sym typeface="Arial"/>
              </a:rPr>
              <a:t>Yes, Regulators Have an Interest in Your Success!</a:t>
            </a:r>
            <a:endParaRPr b="1" sz="3999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3" name="Google Shape;143;p19"/>
          <p:cNvSpPr txBox="1"/>
          <p:nvPr>
            <p:ph type="title"/>
          </p:nvPr>
        </p:nvSpPr>
        <p:spPr>
          <a:xfrm>
            <a:off x="228570" y="137747"/>
            <a:ext cx="11789412" cy="1572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/>
              <a:t>The Rise of DFS in Africa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402588" y="3025744"/>
            <a:ext cx="11789412" cy="3512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Mobile and internet penetration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- 600M+ mobile money accounts (GSMA, 2023)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DFS empowering underserved populations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Key actors: Telcos, Fintechs, Banks, Regulators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0" name="Google Shape;150;p20"/>
          <p:cNvSpPr txBox="1"/>
          <p:nvPr>
            <p:ph type="title"/>
          </p:nvPr>
        </p:nvSpPr>
        <p:spPr>
          <a:xfrm>
            <a:off x="838200" y="365126"/>
            <a:ext cx="91467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/>
              <a:t>Key Trends in DFS Across Africa</a:t>
            </a:r>
            <a:endParaRPr/>
          </a:p>
        </p:txBody>
      </p:sp>
      <p:sp>
        <p:nvSpPr>
          <p:cNvPr id="151" name="Google Shape;151;p20"/>
          <p:cNvSpPr txBox="1"/>
          <p:nvPr>
            <p:ph idx="1" type="body"/>
          </p:nvPr>
        </p:nvSpPr>
        <p:spPr>
          <a:xfrm>
            <a:off x="1053653" y="2865937"/>
            <a:ext cx="9204133" cy="360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Mobile money dominance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Growth in digital lending, insurance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Cross-border DFS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Regulatory innovation: sandboxes, instant payments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7" name="Google Shape;157;p21"/>
          <p:cNvSpPr txBox="1"/>
          <p:nvPr>
            <p:ph idx="1" type="body"/>
          </p:nvPr>
        </p:nvSpPr>
        <p:spPr>
          <a:xfrm>
            <a:off x="838200" y="1825625"/>
            <a:ext cx="10515600" cy="4152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8610600" y="6355970"/>
            <a:ext cx="2743200" cy="365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8610600" y="6355970"/>
            <a:ext cx="2743200" cy="365077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00" spcFirstLastPara="1" rIns="45700" wrap="square" tIns="228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838091" y="365524"/>
            <a:ext cx="9145984" cy="1325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999"/>
              <a:buFont typeface="Century Gothic"/>
              <a:buNone/>
            </a:pPr>
            <a:r>
              <a:rPr b="1" i="0" lang="en-GB" sz="3999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Undeniable Impact of DFS</a:t>
            </a:r>
            <a:endParaRPr b="1" i="0" sz="3999" u="none" cap="none" strike="noStrike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8332" y="2810451"/>
            <a:ext cx="6094878" cy="2898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 rotWithShape="1">
          <a:blip r:embed="rId4">
            <a:alphaModFix/>
          </a:blip>
          <a:srcRect b="33" l="2837" r="4898" t="0"/>
          <a:stretch/>
        </p:blipFill>
        <p:spPr>
          <a:xfrm>
            <a:off x="794" y="1576197"/>
            <a:ext cx="5947539" cy="4752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838200" y="365126"/>
            <a:ext cx="91467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/>
              <a:t>Mobile Money Summary Report 2024 - GSMA</a:t>
            </a:r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1" y="1779553"/>
            <a:ext cx="6234619" cy="4941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 txBox="1"/>
          <p:nvPr/>
        </p:nvSpPr>
        <p:spPr>
          <a:xfrm>
            <a:off x="7741794" y="3336680"/>
            <a:ext cx="398823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Mobile Money Summary Report  2024 GSMA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6" name="Google Shape;176;p23"/>
          <p:cNvSpPr txBox="1"/>
          <p:nvPr>
            <p:ph type="title"/>
          </p:nvPr>
        </p:nvSpPr>
        <p:spPr>
          <a:xfrm>
            <a:off x="838200" y="365126"/>
            <a:ext cx="91467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en-GB"/>
              <a:t>DFS Ecosystem in Ghana</a:t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1053653" y="2865937"/>
            <a:ext cx="9204133" cy="360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- 59 licensed Payment Service Providers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Collaboration among BoG, telcos, banks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- 130%+ mobile subscription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&gt;50% adults use mobile money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</a:pPr>
            <a:r>
              <a:rPr lang="en-GB"/>
              <a:t>- GhIPSS enables interoperability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3" name="Google Shape;183;p24"/>
          <p:cNvSpPr txBox="1"/>
          <p:nvPr>
            <p:ph type="title"/>
          </p:nvPr>
        </p:nvSpPr>
        <p:spPr>
          <a:xfrm>
            <a:off x="838200" y="365126"/>
            <a:ext cx="914671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838200" y="1825625"/>
            <a:ext cx="10515600" cy="4152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266329"/>
            <a:ext cx="12226609" cy="659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